
<file path=[Content_Types].xml><?xml version="1.0" encoding="utf-8"?>
<Types xmlns="http://schemas.openxmlformats.org/package/2006/content-types">
  <Default Extension="1" ContentType="image/jpeg"/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308" r:id="rId2"/>
    <p:sldId id="306" r:id="rId3"/>
    <p:sldId id="307" r:id="rId4"/>
    <p:sldId id="309" r:id="rId5"/>
    <p:sldId id="313" r:id="rId6"/>
    <p:sldId id="310" r:id="rId7"/>
    <p:sldId id="311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305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523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4865E-6086-ED55-0EE4-0364A648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8097A-3F4E-3C56-E9A6-844D9310A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E415B-A6E4-A3C6-9B0A-81A51B8CE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349EE-CE19-6E33-3D88-C4BB020E6C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6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CE5ED-A56A-063F-FE16-AE85A2FAC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C5DE1A-43E5-FF8B-B5D4-1BBCA012DA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C22CA2-4C40-BBE4-99B2-1753B0B3FF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15AFD-1838-CD0A-EADA-8B52C47AB6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0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13808-B42A-C674-F2C7-8F98B56BB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213236-3133-D3F1-E289-20BEB827D3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5C512-9581-E972-AF2C-3237540A3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DCE60-5252-365B-5271-C2537C22B5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33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9CF82-F058-6566-D053-3569EA35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C152C-159B-3F87-1857-D19C280B4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A9EF5-E01D-1586-6366-B1AC9B8AF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77F86-8D9C-6407-6AD2-1F9D9126DE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689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1F73-51D1-237D-198B-85A6653D0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85548A-75AE-E9D8-A3AF-B9E90AF14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4CB12D-74CB-4949-1CA7-384405A542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EAF5B-D898-DDEF-158C-ECA09C222B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373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A6DB-C4ED-DA2B-B4C7-106676F0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B60ED1-E466-9336-95C4-5612C3EDA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C3EE39-78D5-E79D-AE23-681E26E2F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278D8-F916-2C14-FB35-465722BCE7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058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C1D78-0057-9F41-1002-CCEFA2899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FF774-26BE-0CE6-4447-9CF7F357C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0C56A-36BA-743C-26ED-6C5050A71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F7E5-26A4-7E24-ED03-506B8A5A8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5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FF7A5-C0E0-D6C9-4B5F-CF8A7974A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F1F82-C639-9EA1-F061-2ED895614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C3F91C-37AF-75BD-66DE-951EE4E49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A5BBA-2900-5E3B-D413-7FF4956A40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9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DE5E6-EA44-7150-8C27-0AC0592F2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7DF45-40F2-C1D9-315C-764AE3B86E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9E447-3DBD-A1F1-AF4C-21D286BD50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2F232-752C-DE4F-CB46-FF645471D6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97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wired.it/economia/finanza/2018/04/10/risparmi-risparmio-investimento-app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it/photos/lampadina-lightbulb-luce-energia-1246043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hyperlink" Target="https://pxhere.com/en/photo/155283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differenzatra.it/differenza-tra-marchio-e-logo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baixacultura.org/2023/05/29/como-o-chatgpt-esta-influenciando-na-disputa-pelo-controle-do-conhecimento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tasnimnews.com/en/news/2023/03/15/2868003/openai-releases-gpt-4-ai-model-with-human-level-performanc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wgoqatar.com/207740" TargetMode="External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1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awpixel.com/search/evoluti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opensource.com/alternatives/skyp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trendsanita.it/come-usare-lia-nel-settore-medico-per-ottimizzare-la-gestione-delle-chiamate/" TargetMode="External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ublicdomainpictures.net/view-image.php?image=370244&amp;picture=paii-urmtori" TargetMode="External"/><Relationship Id="rId4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hdsr.mitpress.mit.edu/pub/w974bwb0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sservatori.net/comunicato/artificial-intelligence/intelligenza-artificiale-italia/?utm_source=chatgpt.com" TargetMode="External"/><Relationship Id="rId13" Type="http://schemas.openxmlformats.org/officeDocument/2006/relationships/hyperlink" Target="https://tg24.sky.it/tecnologia/2025/09/22/intelligenza-artificiale-aziende-italia-indagine-lhh" TargetMode="External"/><Relationship Id="rId18" Type="http://schemas.openxmlformats.org/officeDocument/2006/relationships/hyperlink" Target="https://forbes.it/2025/09/02/cresce-ladozione-dellintelligenza-artificiale-nelle-aziende-italiane-34-nellultimo-anno/?utm_source=chatgpt.com" TargetMode="External"/><Relationship Id="rId3" Type="http://schemas.openxmlformats.org/officeDocument/2006/relationships/hyperlink" Target="https://www.agendadigitale.eu/cultura-digitale/intelligenza-artificiale-e-lavoro-gli-effetti-reali-oltre-la-retorica/" TargetMode="External"/><Relationship Id="rId21" Type="http://schemas.openxmlformats.org/officeDocument/2006/relationships/hyperlink" Target="https://www.linkiesta.it/2025/10/intelligenza-artificiale-carenza-lavoratori-demografia/" TargetMode="External"/><Relationship Id="rId7" Type="http://schemas.openxmlformats.org/officeDocument/2006/relationships/hyperlink" Target="https://www.osservatori.net/comunicato/artificial-intelligence/intelligenza-artificiale-italia/" TargetMode="External"/><Relationship Id="rId12" Type="http://schemas.openxmlformats.org/officeDocument/2006/relationships/hyperlink" Target="https://forbes.it/2023/08/21/boom-offerte-lavoro-legate-intelligenza-artificiale/?utm_source=chatgpt.com" TargetMode="External"/><Relationship Id="rId17" Type="http://schemas.openxmlformats.org/officeDocument/2006/relationships/hyperlink" Target="https://forbes.it/2025/09/02/cresce-ladozione-dellintelligenza-artificiale-nelle-aziende-italiane-34-nellultimo-anno/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servicematica.com/boom-di-richieste-per-esperti-di-intelligenza-artificiale-le-aziende-italiane-a-caccia-di-nuove-competenze/?utm_source=chatgpt.com" TargetMode="External"/><Relationship Id="rId20" Type="http://schemas.openxmlformats.org/officeDocument/2006/relationships/hyperlink" Target="https://www.peoplechange360.it/change-management/intelligenza-artificiale-sul-lavoro-come-lhr-puo-trasformare-il-tempo-risparmiato-in-valore/?utm_source=chatgpt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ipia.it/lavoro/lintelligenza-artificiale-futuro-del-lavoro-in-italia/?utm_source=chatgpt.com" TargetMode="External"/><Relationship Id="rId11" Type="http://schemas.openxmlformats.org/officeDocument/2006/relationships/hyperlink" Target="https://forbes.it/2023/08/21/boom-offerte-lavoro-legate-intelligenza-artificiale/" TargetMode="External"/><Relationship Id="rId5" Type="http://schemas.openxmlformats.org/officeDocument/2006/relationships/hyperlink" Target="https://aipia.it/lavoro/lintelligenza-artificiale-futuro-del-lavoro-in-italia/" TargetMode="External"/><Relationship Id="rId15" Type="http://schemas.openxmlformats.org/officeDocument/2006/relationships/hyperlink" Target="https://servicematica.com/boom-di-richieste-per-esperti-di-intelligenza-artificiale-le-aziende-italiane-a-caccia-di-nuove-competenze/" TargetMode="External"/><Relationship Id="rId10" Type="http://schemas.openxmlformats.org/officeDocument/2006/relationships/hyperlink" Target="https://www.corriere.it/economia/innovazione/25_ottobre_22/intelligenza-artificiale-in-italia-10-5-milioni-di-lavoratori-a-rischio-automazione-bba4bfdb-6af4-48c6-ac42-ce02b3051xlk.shtml?utm_source=chatgpt.com" TargetMode="External"/><Relationship Id="rId19" Type="http://schemas.openxmlformats.org/officeDocument/2006/relationships/hyperlink" Target="https://www.peoplechange360.it/change-management/intelligenza-artificiale-sul-lavoro-come-lhr-puo-trasformare-il-tempo-risparmiato-in-valore/" TargetMode="External"/><Relationship Id="rId4" Type="http://schemas.openxmlformats.org/officeDocument/2006/relationships/hyperlink" Target="https://www.agendadigitale.eu/cultura-digitale/intelligenza-artificiale-e-lavoro-gli-effetti-reali-oltre-la-retorica/?utm_source=chatgpt.com" TargetMode="External"/><Relationship Id="rId9" Type="http://schemas.openxmlformats.org/officeDocument/2006/relationships/hyperlink" Target="https://www.corriere.it/economia/innovazione/25_ottobre_22/intelligenza-artificiale-in-italia-10-5-milioni-di-lavoratori-a-rischio-automazione-bba4bfdb-6af4-48c6-ac42-ce02b3051xlk.shtml" TargetMode="External"/><Relationship Id="rId14" Type="http://schemas.openxmlformats.org/officeDocument/2006/relationships/hyperlink" Target="https://tg24.sky.it/tecnologia/2025/09/22/intelligenza-artificiale-aziende-italia-indagine-lhh?utm_source=chatgpt.com" TargetMode="External"/><Relationship Id="rId22" Type="http://schemas.openxmlformats.org/officeDocument/2006/relationships/hyperlink" Target="https://www.linkiesta.it/2025/10/intelligenza-artificiale-carenza-lavoratori-demografia/?utm_source=chatgpt.com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ublicdomainpictures.net/view-image.php?image=370244&amp;picture=paii-urmtori" TargetMode="External"/><Relationship Id="rId4" Type="http://schemas.openxmlformats.org/officeDocument/2006/relationships/image" Target="../media/image2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flickr.com/photos/amberkennedy/3258334775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xhere.com/en/photo/1549569" TargetMode="External"/><Relationship Id="rId4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bin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ublicdomainpictures.net/view-image.php?image=370244&amp;picture=paii-urmtori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F177C-B82E-AA80-5E9E-37E486E2D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3B0CC4E-1EB5-42F4-B3DF-416BAC7B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813AC6D-E668-41BB-C35F-CAB78B300562}"/>
              </a:ext>
            </a:extLst>
          </p:cNvPr>
          <p:cNvSpPr/>
          <p:nvPr/>
        </p:nvSpPr>
        <p:spPr>
          <a:xfrm>
            <a:off x="285815" y="2110085"/>
            <a:ext cx="857250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Benvenuti!</a:t>
            </a:r>
            <a:endParaRPr lang="en-US" sz="6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A37B0DC-7CCE-3448-9FE9-6DF154DAB28D}"/>
              </a:ext>
            </a:extLst>
          </p:cNvPr>
          <p:cNvSpPr/>
          <p:nvPr/>
        </p:nvSpPr>
        <p:spPr>
          <a:xfrm>
            <a:off x="285750" y="1654131"/>
            <a:ext cx="65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125E9D8-C81D-6EC0-2BA0-C15AC37B3D1D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4F30B5-01A4-F389-64D9-4B3170CF335A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853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0841"/>
            <a:ext cx="4384214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Introduzione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alle scaling laws 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85750" y="928151"/>
            <a:ext cx="8572500" cy="11689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19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scaling laws sono regole empiriche che descrivono come le prestazioni di un modello di machine learning cambiano al variare di alcuni parametri chiave. </a:t>
            </a:r>
          </a:p>
          <a:p>
            <a:pPr marL="0" indent="0">
              <a:buNone/>
            </a:pPr>
            <a:endParaRPr lang="en-US" sz="1519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519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Queste</a:t>
            </a:r>
            <a:r>
              <a:rPr lang="en-US" sz="1519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leggi non sono derivate da principi teorici, ma sono osservazioni basate su esperimenti estensivi condotti su modelli di diverse dimensioni. </a:t>
            </a:r>
            <a:endParaRPr lang="en-US" sz="1519" dirty="0"/>
          </a:p>
        </p:txBody>
      </p:sp>
      <p:sp>
        <p:nvSpPr>
          <p:cNvPr id="5" name="Text 2"/>
          <p:cNvSpPr/>
          <p:nvPr/>
        </p:nvSpPr>
        <p:spPr>
          <a:xfrm>
            <a:off x="285750" y="2240145"/>
            <a:ext cx="8572500" cy="23378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19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Nei modelli linguistici di grandi dimensioni (LLM), le scaling laws legano la loss (errore) del modello a tre fattori principali: </a:t>
            </a:r>
          </a:p>
          <a:p>
            <a:pPr marL="0" indent="0">
              <a:buNone/>
            </a:pPr>
            <a:endParaRPr lang="en-US" sz="1519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9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dimensione del modello (numero di </a:t>
            </a:r>
            <a:r>
              <a:rPr lang="en-US" sz="1519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</a:t>
            </a:r>
            <a:r>
              <a:rPr lang="en-US" sz="1519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9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quantità di dati di </a:t>
            </a:r>
            <a:r>
              <a:rPr lang="en-US" sz="1519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addestramento</a:t>
            </a:r>
            <a:endParaRPr lang="en-US" sz="1519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19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potenza di </a:t>
            </a:r>
            <a:r>
              <a:rPr lang="en-US" sz="1519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calcolo</a:t>
            </a:r>
            <a:r>
              <a:rPr lang="en-US" sz="1519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519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utilizzata</a:t>
            </a:r>
            <a:endParaRPr lang="en-US" sz="1519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519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519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Queste</a:t>
            </a:r>
            <a:r>
              <a:rPr lang="en-US" sz="1519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relazioni seguono andamenti prevedibili che possono essere descritti matematicamente, permettendo ai ricercatori di pianificare lo sviluppo di modelli sempre più grandi e potenti con una certa confidenza sui risultati attesi. </a:t>
            </a:r>
            <a:endParaRPr lang="en-US" sz="1519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1" y="1"/>
            <a:ext cx="5551501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182863" y="298512"/>
            <a:ext cx="531046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Realazioni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empiriche (Kaplan et al.)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82864" y="1137612"/>
            <a:ext cx="4825554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Uno studio fondamentale di Kaplan et al. (2020) di OpenAI ha mostrato che la loss di un LLM diminuisce in modo prevedibile all'aumentare di tre fattori chiave.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82863" y="1944685"/>
            <a:ext cx="5368636" cy="9618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 fattori sono: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il numero di parametri del modello (N)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dimensione del dataset di addestramento (D)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quantità di calcolo (compute) utilizzata per l'addestramento (C)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82863" y="3274657"/>
            <a:ext cx="4825552" cy="7694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loss segue un andamento descritto da una legge di potenza (power law) su scala log-log, il che significa che raddoppiando i parametri, i dati o il calcolo si ottiene un miglioramento costante e prevedibile delle prestazioni.</a:t>
            </a:r>
            <a:endParaRPr lang="en-US" sz="125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4DE520-880C-BD33-11A1-E6A6026AD17D}"/>
              </a:ext>
            </a:extLst>
          </p:cNvPr>
          <p:cNvSpPr txBox="1"/>
          <p:nvPr/>
        </p:nvSpPr>
        <p:spPr>
          <a:xfrm>
            <a:off x="5637654" y="986700"/>
            <a:ext cx="3416969" cy="374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(in italiano “perdita” o “errore”) è un numero che indica quanto il modello sbaglia durante l’addestramento.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Più è alta, più il modello sta facendo errori.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Più è bassa, meglio il modello sta imparando.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Puoi immaginarla così: ogni volta che il modello fa una previsione, si confronta con la risposta giusta. 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misura quanto è lontano da quella risposta.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l’addestramento, il modello prova a ridurre la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più possibile, imparando a fare previsioni sempre più accurate.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600" y="253740"/>
            <a:ext cx="4047583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Grafico relazioni empiriche </a:t>
            </a:r>
            <a:endParaRPr lang="en-US" sz="24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1D0BA06-9C91-4401-314A-E6AA4E10B1B6}"/>
              </a:ext>
            </a:extLst>
          </p:cNvPr>
          <p:cNvSpPr txBox="1"/>
          <p:nvPr/>
        </p:nvSpPr>
        <p:spPr>
          <a:xfrm>
            <a:off x="2335012" y="3050995"/>
            <a:ext cx="2583352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Asse x (uno tra):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numero di parametri del modello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quantità di dati di addestramento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potenza di calcolo usata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1144494-6683-8C4D-40CC-57781C5D1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8"/>
          <a:stretch>
            <a:fillRect/>
          </a:stretch>
        </p:blipFill>
        <p:spPr bwMode="auto">
          <a:xfrm>
            <a:off x="1960419" y="955734"/>
            <a:ext cx="2823382" cy="209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2924254-E75B-13C2-9C24-57A8F24D3B20}"/>
              </a:ext>
            </a:extLst>
          </p:cNvPr>
          <p:cNvSpPr txBox="1"/>
          <p:nvPr/>
        </p:nvSpPr>
        <p:spPr>
          <a:xfrm>
            <a:off x="422564" y="1415030"/>
            <a:ext cx="1537855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Asse y: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valore di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cioè quanto il modello sbaglia durante l’addestramento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Poiché è una linea retta, l’errore diminuisce in modo costante.</a:t>
            </a:r>
          </a:p>
        </p:txBody>
      </p:sp>
      <p:sp>
        <p:nvSpPr>
          <p:cNvPr id="25" name="Shape 13">
            <a:extLst>
              <a:ext uri="{FF2B5EF4-FFF2-40B4-BE49-F238E27FC236}">
                <a16:creationId xmlns:a16="http://schemas.microsoft.com/office/drawing/2014/main" id="{6C7FBA06-001B-C08A-7137-7DE1345E3FEE}"/>
              </a:ext>
            </a:extLst>
          </p:cNvPr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96CC456-8609-E9BB-5D01-099DA32FA46D}"/>
              </a:ext>
            </a:extLst>
          </p:cNvPr>
          <p:cNvSpPr txBox="1"/>
          <p:nvPr/>
        </p:nvSpPr>
        <p:spPr>
          <a:xfrm>
            <a:off x="5675468" y="272936"/>
            <a:ext cx="3403218" cy="487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“Log-log” significa che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sia l’asse X che l’asse Y di un grafico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sono rappresentati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scala logaritmica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invece che lineare.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una scala normale, ogni passo vale +1, +1, +1…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una scala logaritmica, ogni passo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moltiplica per 10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(o per 2, o un altro numero fisso).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Quindi i numeri crescono molto velocemente: 1, 10, 100, 1000…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legge di potenza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dice che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cosa cambia sempre nello stesso modo proporzionale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quando un’altra cresce.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In parole semplici: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volta che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raddoppi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una quantità, l’altra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cambia di una quantità fissa e prevedibile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15383"/>
            <a:ext cx="346569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Dataset size vs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28600" y="903586"/>
            <a:ext cx="5292436" cy="365484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 delle relazioni fondamentali descritte dalle scaling laws riguarda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rapporto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dati necessari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addestrarlo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efficacemente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regola generale è che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 più grandi (con più parametri) richiedono dataset più ampi per raggiungere prestazioni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ottimali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Quando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molti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viene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dataset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troppo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piccolo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tende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"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imparare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memoria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senza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sviluppare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capacità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generalizzare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nuovi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fenomeno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come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overfitting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rappresenta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principali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nell'addestramento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grandi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le scaling laws ci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aiutano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determinare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giusto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equilibrio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  <a:p>
            <a:pPr marL="0" indent="0">
              <a:buNone/>
            </a:pP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228600" y="2364950"/>
            <a:ext cx="8686800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sp>
        <p:nvSpPr>
          <p:cNvPr id="7" name="Shape 13">
            <a:extLst>
              <a:ext uri="{FF2B5EF4-FFF2-40B4-BE49-F238E27FC236}">
                <a16:creationId xmlns:a16="http://schemas.microsoft.com/office/drawing/2014/main" id="{00596160-BD47-2E95-69D1-7F27A04BE950}"/>
              </a:ext>
            </a:extLst>
          </p:cNvPr>
          <p:cNvSpPr/>
          <p:nvPr/>
        </p:nvSpPr>
        <p:spPr>
          <a:xfrm>
            <a:off x="5749636" y="0"/>
            <a:ext cx="3394364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8887219-98D6-2BF5-393E-95C3E522C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202" y="44106"/>
            <a:ext cx="1656106" cy="151643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EE4BE51-A32A-34B1-223C-BF1291F37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551" y="1702912"/>
            <a:ext cx="1669409" cy="151643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BD31D94-B349-B782-A384-79F7300D3B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516"/>
          <a:stretch>
            <a:fillRect/>
          </a:stretch>
        </p:blipFill>
        <p:spPr>
          <a:xfrm>
            <a:off x="6658551" y="3361718"/>
            <a:ext cx="1662757" cy="15242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 rot="5400000">
            <a:off x="3253315" y="-747184"/>
            <a:ext cx="2637364" cy="9144003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74" y="2571749"/>
            <a:ext cx="7803848" cy="2446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3329" y="176338"/>
            <a:ext cx="402335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Dataset size vs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742450" y="2647626"/>
            <a:ext cx="80879" cy="143116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575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936D3684-8D64-12DA-52F0-7B1CA40E0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450" y="737331"/>
            <a:ext cx="808808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Underfitting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 verifica quando un modello è troppo semplice per catturare la complessità dei dati. Anche con un dataset enorme, un modello piccolo non riuscirà a raggiungere prestazioni elevate.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Overfitting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 verifica quando un modello è troppo complesso rispetto alla quantità di dati. Il modello impara perfettamente i dati di addestramento ma fallisce su dati nuovi.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scaling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laws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aiutano a trovare il giusto equilibrio, indicando quanti dati sono necessari per "sostenere" un modello di una certa dimensione e ottenere le migliori prestazioni possibili.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50305"/>
            <a:ext cx="400050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Effetto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compute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5143500" y="0"/>
            <a:ext cx="40005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0" name="Rectangle 1">
            <a:extLst>
              <a:ext uri="{FF2B5EF4-FFF2-40B4-BE49-F238E27FC236}">
                <a16:creationId xmlns:a16="http://schemas.microsoft.com/office/drawing/2014/main" id="{E4092770-2C5C-5C5F-E54E-284D800B117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4299" y="939858"/>
            <a:ext cx="4885267" cy="297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compute (potenza di calcolo) è il "carburante" dell'addestramento dei modelli.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misura in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FLOPs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Point Operations Per Second) e rappresenta la quantità di operazioni matematiche eseguite durante l'addestramento.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scaling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laws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mostrano che le prestazioni del modello scalano in modo prevedibile con l'aumento del compute, seguendo una legge di potenza.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Tuttavia, questo miglioramento ha un costo: l'addestramento di modelli all'avanguardia richiede enormi quantità di calcolo, con costi che possono arrivare a milioni di dollari.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4806176C-10D7-9B44-D4D0-3D8559169DDE}"/>
              </a:ext>
            </a:extLst>
          </p:cNvPr>
          <p:cNvSpPr txBox="1"/>
          <p:nvPr/>
        </p:nvSpPr>
        <p:spPr>
          <a:xfrm>
            <a:off x="5509282" y="343907"/>
            <a:ext cx="3520418" cy="259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L'addestramento di GPT-3 (175 miliardi di parametri) ha richiesto circa 3.640 </a:t>
            </a:r>
            <a:r>
              <a:rPr lang="it-IT" alt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petaflop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-giorni di compute.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contestualizzare, un singolo </a:t>
            </a:r>
            <a:r>
              <a:rPr lang="it-IT" alt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petaflop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-giorno equivale a 1.000.000.000.000.000 operazioni al secondo per un intero giorno.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crea una significativa barriera all'ingresso per la ricerca e lo sviluppo di LLM su larga scala, limitando l'innovazione alle organizzazioni con grandi risorse economiche e infrastrutturali.</a:t>
            </a:r>
          </a:p>
        </p:txBody>
      </p:sp>
      <p:pic>
        <p:nvPicPr>
          <p:cNvPr id="47" name="Immagine 46" descr="Immagine che contiene persona, stoviglie, ceramica, Stoviglie">
            <a:extLst>
              <a:ext uri="{FF2B5EF4-FFF2-40B4-BE49-F238E27FC236}">
                <a16:creationId xmlns:a16="http://schemas.microsoft.com/office/drawing/2014/main" id="{F926C87B-D72D-B483-2933-E836542C8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36166" y="3078122"/>
            <a:ext cx="2987959" cy="1678948"/>
          </a:xfrm>
          <a:prstGeom prst="rect">
            <a:avLst/>
          </a:prstGeom>
        </p:spPr>
      </p:pic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E886EB07-3CE9-372E-EC8B-549A78E375AE}"/>
              </a:ext>
            </a:extLst>
          </p:cNvPr>
          <p:cNvSpPr txBox="1"/>
          <p:nvPr/>
        </p:nvSpPr>
        <p:spPr>
          <a:xfrm>
            <a:off x="0" y="5140778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4" tooltip="https://www.wired.it/economia/finanza/2018/04/10/risparmi-risparmio-investimento-app/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5" tooltip="https://creativecommons.org/licenses/by-nc-nd/3.0/"/>
              </a:rPr>
              <a:t>CC BY-NC-ND</a:t>
            </a:r>
            <a:endParaRPr lang="it-IT"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0">
            <a:extLst>
              <a:ext uri="{FF2B5EF4-FFF2-40B4-BE49-F238E27FC236}">
                <a16:creationId xmlns:a16="http://schemas.microsoft.com/office/drawing/2014/main" id="{10B9D7B8-37F7-4C48-08A0-0EC410ECAA15}"/>
              </a:ext>
            </a:extLst>
          </p:cNvPr>
          <p:cNvSpPr/>
          <p:nvPr/>
        </p:nvSpPr>
        <p:spPr>
          <a:xfrm>
            <a:off x="-1" y="1"/>
            <a:ext cx="5551501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5383"/>
            <a:ext cx="2851743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Effetto del compute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228600" y="936687"/>
            <a:ext cx="5071533" cy="32701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Oltre ai costi economici, esistono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 pratici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all'aumento del compute che rappresentano sfide significative per lo sviluppo di modelli sempre più grandi.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limiti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includono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disponibilità di hardware specializzato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come le GPU ad alte prestazioni, la cui produzione richiede risorse significative e che sono spesso soggette a carenze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mercato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altro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aspetto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critico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il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tempo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l'hardware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disponibile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l'addestramento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grandi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può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richiedere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settimane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Inoltre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center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ospitano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calcoli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consumano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enormi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quantità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energia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elettrica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con un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impatto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ambientale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trascurabile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solleva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sostenibilità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lo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sviluppo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ancora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grandi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  <a:p>
            <a:pPr marL="0" indent="0">
              <a:buNone/>
            </a:pPr>
            <a:endParaRPr lang="en-US" sz="1250" dirty="0"/>
          </a:p>
        </p:txBody>
      </p:sp>
      <p:pic>
        <p:nvPicPr>
          <p:cNvPr id="9" name="Immagine 8" descr="Immagine che contiene muro, interno, lampada, lampadina&#10;&#10;Il contenuto generato dall'IA potrebbe non essere corretto.">
            <a:extLst>
              <a:ext uri="{FF2B5EF4-FFF2-40B4-BE49-F238E27FC236}">
                <a16:creationId xmlns:a16="http://schemas.microsoft.com/office/drawing/2014/main" id="{AD222FC9-5ACD-CA77-BC21-63BE13410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67400" y="1790700"/>
            <a:ext cx="304800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206218" cy="5125671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85750" y="292507"/>
            <a:ext cx="3410317" cy="5847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 di modelli e loro caratteristiche: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280338" y="1161511"/>
            <a:ext cx="2133597" cy="192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GPT-3 (175B parametri)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49664" y="1419151"/>
            <a:ext cx="3146403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Prestazioni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eccellenti, costi di addestramento e inferenza molto elevati, richiede infrastruttura specializzata.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285750" y="2537245"/>
            <a:ext cx="2255426" cy="192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LLaMA 2 (70B parametri)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49664" y="2783015"/>
            <a:ext cx="3217032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Ottimo compromesso tra prestazioni e costi, può essere eseguito su hardware più accessibile.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280338" y="3882944"/>
            <a:ext cx="2021387" cy="19236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Falcon (7B parametri)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49664" y="4140584"/>
            <a:ext cx="3364846" cy="5770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più piccolo, ideale per applicazioni specifiche e con risorse limitate, velocità di inferenza maggiore.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4663418" y="482456"/>
            <a:ext cx="4023354" cy="2923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Trade-off dimensioni/prestazioni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663418" y="1144510"/>
            <a:ext cx="4023354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scelta della dimensione di un modello è un compromesso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b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prestazioni</a:t>
            </a: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addestramento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utilizzo</a:t>
            </a: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grandi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offrono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prestazioni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maggiore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capacità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generalizzazione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abilità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emergenti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(come 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ragionamento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), ma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costosi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da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utilizzare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fase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inferenza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piccoli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economici,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veloci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facili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implementare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potrebbero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non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raggiungere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livello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accuratezza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comprensione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linguaggio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loro "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fratelli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maggiori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8"/>
          <p:cNvSpPr/>
          <p:nvPr/>
        </p:nvSpPr>
        <p:spPr>
          <a:xfrm>
            <a:off x="5122333" y="0"/>
            <a:ext cx="4021667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3" name="Rectangle 1">
            <a:extLst>
              <a:ext uri="{FF2B5EF4-FFF2-40B4-BE49-F238E27FC236}">
                <a16:creationId xmlns:a16="http://schemas.microsoft.com/office/drawing/2014/main" id="{41A8B715-F58E-4A8E-59A8-4A875D442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466" y="1060336"/>
            <a:ext cx="4707467" cy="3624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scaling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laws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sono uno strumento potente, ma hanno dei limiti importanti.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osservazioni empiriche (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basate sull’esperienza e sull’osservazione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non su una teoria o su formule matematiche)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descrivono "cosa" succede, ma non spiegano completamente "perché".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rappresentano una teoria fondamentale dell'intelligenza artificiale.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Inoltre, non sono universali: valgono per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architetture specifiche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(es. Transformer) e potrebbero non applicarsi a nuovi tipi di modelli.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considerano nemmeno la qualità dei dati, assumendo che tutti i dati siano ugualmente utili per l'addestramento.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6D6A3EA-877D-5CC1-2BA3-19FE759E2E8F}"/>
              </a:ext>
            </a:extLst>
          </p:cNvPr>
          <p:cNvSpPr txBox="1"/>
          <p:nvPr/>
        </p:nvSpPr>
        <p:spPr>
          <a:xfrm>
            <a:off x="226482" y="210463"/>
            <a:ext cx="4779434" cy="4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attuali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delle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Noto Sans" pitchFamily="34" charset="0"/>
                <a:ea typeface="Noto Sans" pitchFamily="34" charset="-122"/>
                <a:cs typeface="Noto Sans" pitchFamily="34" charset="-120"/>
              </a:rPr>
              <a:t> scaling laws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4C3617EA-9F41-937A-7708-789A261D7A49}"/>
              </a:ext>
            </a:extLst>
          </p:cNvPr>
          <p:cNvSpPr txBox="1"/>
          <p:nvPr/>
        </p:nvSpPr>
        <p:spPr>
          <a:xfrm>
            <a:off x="5240867" y="1096487"/>
            <a:ext cx="3903133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altro limite significativo è che la </a:t>
            </a:r>
            <a:r>
              <a:rPr lang="it-IT" alt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loss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(l'errore di predizione) è solo uno degli aspetti della qualità di un modello.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scaling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laws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non catturano altri aspetti importanti come: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Presenza di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pregiudizi nei modelli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Capacità di ragionamento e comprensione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Affidabilità e coerenza delle risposte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Sicurezza e allineamento con i valori umani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>
            <a:extLst>
              <a:ext uri="{FF2B5EF4-FFF2-40B4-BE49-F238E27FC236}">
                <a16:creationId xmlns:a16="http://schemas.microsoft.com/office/drawing/2014/main" id="{667F6B87-A674-7185-4124-74C86D0E8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265" y="191898"/>
            <a:ext cx="4919135" cy="3734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F62FE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riassumere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it-IT" alt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✅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scaling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laws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descrivono la relazione tra prestazioni, parametri, dati e compute.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✅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loss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diminuisce in modo prevedibile (legge di potenza) all'aumentare di questi fattori.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✅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Esiste un equilibrio cruciale tra dimensione del modello e quantità di dati per evitare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overfitting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underfitting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✅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compute è un fattore limitante, sia per i costi che per le risorse hardware.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✅ 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scaling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laws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sono uno strumento pratico ma limitato, che non cattura tutti gli aspetti della qualità di un modello.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7" name="Shape 18">
            <a:extLst>
              <a:ext uri="{FF2B5EF4-FFF2-40B4-BE49-F238E27FC236}">
                <a16:creationId xmlns:a16="http://schemas.microsoft.com/office/drawing/2014/main" id="{66B3D1DA-AD10-73ED-C4F0-D57ECF1A0222}"/>
              </a:ext>
            </a:extLst>
          </p:cNvPr>
          <p:cNvSpPr/>
          <p:nvPr/>
        </p:nvSpPr>
        <p:spPr>
          <a:xfrm>
            <a:off x="5367867" y="0"/>
            <a:ext cx="377613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DBFAEDF-667C-EBF3-D8B5-72AC0B5463E4}"/>
              </a:ext>
            </a:extLst>
          </p:cNvPr>
          <p:cNvSpPr txBox="1"/>
          <p:nvPr/>
        </p:nvSpPr>
        <p:spPr>
          <a:xfrm>
            <a:off x="5507567" y="867812"/>
            <a:ext cx="3496731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Ora che abbiamo compreso i principi teorici, possiamo esaminare come questi si applicano a modelli concreti come GPT-3 (175B parametri),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2 (70B parametri) e Falcon (7B parametri). 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 modelli rappresentano diversi compromessi tra dimensione, prestazioni e risorse necessarie, dimostrando l'importanza pratica delle scaling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laws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nel guidare lo sviluppo di LLM sempre più avanzati.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C9673-F652-F5E4-79EC-B6967C71D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forniture per ufficio, cancelleria, Arte bambini, Strumento per ufficio&#10;&#10;Il contenuto generato dall'IA potrebbe non essere corretto.">
            <a:extLst>
              <a:ext uri="{FF2B5EF4-FFF2-40B4-BE49-F238E27FC236}">
                <a16:creationId xmlns:a16="http://schemas.microsoft.com/office/drawing/2014/main" id="{AE260FFB-1D8F-447C-E3E3-27D56B957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917" t="45579" b="-1"/>
          <a:stretch>
            <a:fillRect/>
          </a:stretch>
        </p:blipFill>
        <p:spPr>
          <a:xfrm>
            <a:off x="0" y="868100"/>
            <a:ext cx="9144000" cy="427539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5370CCE-416B-EDEC-530C-046161C0562A}"/>
              </a:ext>
            </a:extLst>
          </p:cNvPr>
          <p:cNvSpPr/>
          <p:nvPr/>
        </p:nvSpPr>
        <p:spPr>
          <a:xfrm>
            <a:off x="1491208" y="1120656"/>
            <a:ext cx="5878285" cy="1925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C0D189D4-5B44-6A96-DEDB-51FF789A0539}"/>
              </a:ext>
            </a:extLst>
          </p:cNvPr>
          <p:cNvSpPr/>
          <p:nvPr/>
        </p:nvSpPr>
        <p:spPr>
          <a:xfrm>
            <a:off x="285750" y="224258"/>
            <a:ext cx="120545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endParaRPr lang="en-US" sz="2400" dirty="0"/>
          </a:p>
        </p:txBody>
      </p:sp>
      <p:pic>
        <p:nvPicPr>
          <p:cNvPr id="3" name="Immagine 2" descr="Immagine che contiene Viso umano, persona, vestiti, muro&#10;&#10;Il contenuto generato dall'IA potrebbe non essere corretto.">
            <a:extLst>
              <a:ext uri="{FF2B5EF4-FFF2-40B4-BE49-F238E27FC236}">
                <a16:creationId xmlns:a16="http://schemas.microsoft.com/office/drawing/2014/main" id="{E2659363-C17A-1A88-387B-44CE18C24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769" y="1330381"/>
            <a:ext cx="1354975" cy="135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BD70F1-26C3-2CFC-3DB7-82594C6881DE}"/>
              </a:ext>
            </a:extLst>
          </p:cNvPr>
          <p:cNvSpPr txBox="1"/>
          <p:nvPr/>
        </p:nvSpPr>
        <p:spPr>
          <a:xfrm>
            <a:off x="3404881" y="1530814"/>
            <a:ext cx="4613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NAZARIO MARTINO</a:t>
            </a:r>
          </a:p>
          <a:p>
            <a:endPara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Services, AI &amp; Analytics </a:t>
            </a:r>
            <a:r>
              <a:rPr lang="it-IT" sz="14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Pratice</a:t>
            </a:r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Leader</a:t>
            </a:r>
          </a:p>
          <a:p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@IBM Client Innovation Center </a:t>
            </a:r>
            <a:r>
              <a:rPr lang="it-IT" sz="14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Italy</a:t>
            </a:r>
            <a:endPara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E6C608B0-907E-15CE-188D-3289DE53FD0B}"/>
              </a:ext>
            </a:extLst>
          </p:cNvPr>
          <p:cNvSpPr/>
          <p:nvPr/>
        </p:nvSpPr>
        <p:spPr>
          <a:xfrm>
            <a:off x="4572000" y="2868322"/>
            <a:ext cx="1263097" cy="10764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7+ anni</a:t>
            </a:r>
          </a:p>
          <a:p>
            <a:pPr algn="ctr"/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IBM CIC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77B18DB1-0472-8271-F52F-0F321C130E53}"/>
              </a:ext>
            </a:extLst>
          </p:cNvPr>
          <p:cNvSpPr/>
          <p:nvPr/>
        </p:nvSpPr>
        <p:spPr>
          <a:xfrm>
            <a:off x="6003409" y="2868322"/>
            <a:ext cx="1263097" cy="10764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10+ anni</a:t>
            </a:r>
          </a:p>
          <a:p>
            <a:pPr algn="ctr"/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</a:t>
            </a:r>
            <a:r>
              <a:rPr lang="it-IT" sz="14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analytics</a:t>
            </a:r>
            <a:endPara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F78AF19-80A3-8CC0-AA47-9C40AC903FC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80" r="8614"/>
          <a:stretch>
            <a:fillRect/>
          </a:stretch>
        </p:blipFill>
        <p:spPr>
          <a:xfrm>
            <a:off x="2147810" y="2868322"/>
            <a:ext cx="2045867" cy="1939552"/>
          </a:xfrm>
          <a:prstGeom prst="flowChartConnector">
            <a:avLst/>
          </a:prstGeom>
        </p:spPr>
      </p:pic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527E4817-253F-35B6-6863-9CB27451D0C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33003" y="2700162"/>
            <a:ext cx="914371" cy="884757"/>
          </a:xfrm>
          <a:prstGeom prst="curvedConnector3">
            <a:avLst>
              <a:gd name="adj1" fmla="val 50000"/>
            </a:avLst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486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 concreti: GPT-3, LLaMA, Falcon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657350"/>
            <a:ext cx="857250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- Generative AI</a:t>
            </a:r>
            <a:endParaRPr lang="en-US" sz="27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02ED34D-B40F-6A3D-FA35-2DA06970E2F6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41C5F1D-2676-14BE-F7F9-53851DED3A31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285750"/>
            <a:ext cx="491490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endParaRPr lang="en-US" sz="2700" dirty="0"/>
          </a:p>
        </p:txBody>
      </p:sp>
      <p:sp>
        <p:nvSpPr>
          <p:cNvPr id="27" name="Shape 24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12B34BD4-485A-3AA2-D3FA-37C656F85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20" y="959082"/>
            <a:ext cx="5158005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questo corso esploreremo tre modelli linguistici rappresentativi: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GPT-3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endParaRPr lang="it-IT" alt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Falcon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 modelli sono stati selezionati per la loro rilevanza nel panorama dell'intelligenza artificiale generativa e per le loro caratteristiche distintive.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Analizzeremo le differenze fondamentali tra modelli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closed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-source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open-source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comprendendo i vantaggi e gli svantaggi di ciascun approccio.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Infine, valuteremo l'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impatto industriale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questi modelli, esplorando come stanno trasformando diversi settori e creando nuove opportunità di business e ricerca.</a:t>
            </a:r>
          </a:p>
        </p:txBody>
      </p:sp>
      <p:pic>
        <p:nvPicPr>
          <p:cNvPr id="33" name="Immagine 32" descr="Immagine che contiene Freccette, dardo">
            <a:extLst>
              <a:ext uri="{FF2B5EF4-FFF2-40B4-BE49-F238E27FC236}">
                <a16:creationId xmlns:a16="http://schemas.microsoft.com/office/drawing/2014/main" id="{89A25A6B-9551-4314-C0BD-1B659AB09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69721" y="1647750"/>
            <a:ext cx="3290957" cy="1847999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37C2BBD-1ABB-1AF5-1108-D3F20D603CD7}"/>
              </a:ext>
            </a:extLst>
          </p:cNvPr>
          <p:cNvSpPr txBox="1"/>
          <p:nvPr/>
        </p:nvSpPr>
        <p:spPr>
          <a:xfrm>
            <a:off x="-69056" y="5119687"/>
            <a:ext cx="4953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differenzatra.it/differenza-tra-marchio-e-logo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Introduzione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50" y="1231823"/>
            <a:ext cx="7858125" cy="23083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 studio di casi concreti come GPT-3, LLaMA e Falcon è fondamentale per comprendere l'evoluzione dei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 linguistici di grandi dimensioni (LLM)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modelli rappresentano diverse filosofie di sviluppo e approcci tecnici che stanno plasmando il futuro dell'intelligenza artificiale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generativa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Esiste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legame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diretto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le "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scaling laws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 -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leggi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empiriche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descrivono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come 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prestazioni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migliorano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l'aumentare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Confrontando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possiamo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osservare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come diverse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architetture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strategie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training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influenzino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prestazioni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l'efficienza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l'accessibilità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offrendo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spunti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preziosi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lo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sviluppo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LLM sempre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versatili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12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572000" y="284076"/>
            <a:ext cx="80150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GPT-3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4663418" y="1579025"/>
            <a:ext cx="402335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575" dirty="0"/>
          </a:p>
        </p:txBody>
      </p:sp>
      <p:sp>
        <p:nvSpPr>
          <p:cNvPr id="6" name="Text 3"/>
          <p:cNvSpPr/>
          <p:nvPr/>
        </p:nvSpPr>
        <p:spPr>
          <a:xfrm>
            <a:off x="4572000" y="1032867"/>
            <a:ext cx="4023354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GPT-3 è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linguistico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sviluppato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OpenAI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2020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caratterizzato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dimensione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senza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precedenti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175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miliardi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parametri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oltre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100 volte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grande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predecessore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GPT-2 (1,5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miliardi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dataset di training comprende circa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45 terabyte di testo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con il 60% proveniente da CommonCrawl (web filtrato), e il resto da libri, Wikipedia e altri testi selezionati per qualità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diversità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L'addestramento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risorse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computazionali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enormi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un supercomputer Microsoft con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oltre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285.000 core CPU, 10.000 GPU NVIDIA V100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connettività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rete a 400 Gbps per server GPU.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663418" y="5450938"/>
            <a:ext cx="402335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575" dirty="0"/>
          </a:p>
        </p:txBody>
      </p:sp>
      <p:pic>
        <p:nvPicPr>
          <p:cNvPr id="12" name="Immagine 11" descr="Immagine che contiene testo, computer, persona, interno&#10;&#10;Il contenuto generato dall'IA potrebbe non essere corretto.">
            <a:extLst>
              <a:ext uri="{FF2B5EF4-FFF2-40B4-BE49-F238E27FC236}">
                <a16:creationId xmlns:a16="http://schemas.microsoft.com/office/drawing/2014/main" id="{EE192CD8-51E0-E7E1-30B3-6F9F02342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0374" y="1362671"/>
            <a:ext cx="3625469" cy="241815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B00C64B-A9D0-F86C-6E68-CFB6B4855B0B}"/>
              </a:ext>
            </a:extLst>
          </p:cNvPr>
          <p:cNvSpPr txBox="1"/>
          <p:nvPr/>
        </p:nvSpPr>
        <p:spPr>
          <a:xfrm>
            <a:off x="-52526" y="5121135"/>
            <a:ext cx="7711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baixacultura.org/2023/05/29/como-o-chatgpt-esta-influenciando-na-disputa-pelo-controle-do-conhecimento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sa/3.0/"/>
              </a:rPr>
              <a:t>CC BY-SA</a:t>
            </a:r>
            <a:endParaRPr lang="it-IT" sz="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937782" y="-5637"/>
            <a:ext cx="4206218" cy="5149137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362881" y="289546"/>
            <a:ext cx="801501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GPT-3</a:t>
            </a:r>
            <a:endParaRPr lang="en-US" sz="2250" dirty="0"/>
          </a:p>
        </p:txBody>
      </p:sp>
      <p:sp>
        <p:nvSpPr>
          <p:cNvPr id="25" name="Rectangle 1">
            <a:extLst>
              <a:ext uri="{FF2B5EF4-FFF2-40B4-BE49-F238E27FC236}">
                <a16:creationId xmlns:a16="http://schemas.microsoft.com/office/drawing/2014/main" id="{22EBA504-0435-1164-6E04-790B3E66C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31" y="921886"/>
            <a:ext cx="4321969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GPT-3 sono significativi: l'addestramento ha richiesto risorse computazionali enormi, con una stima di diversi milioni di dollari, traducendosi in costi elevati per gli utenti finali.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modello presenta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significativi nei suoi output, riflettendo pregiudizi presenti nei dati di addestramento, che possono portare a contenuti problematici.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chiusura del modello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 altro limite importante: OpenAI non ha rilasciato pubblicamente i pesi o i dettagli completi del dataset, limitando trasparenza e ricerca.</a:t>
            </a:r>
          </a:p>
        </p:txBody>
      </p:sp>
      <p:pic>
        <p:nvPicPr>
          <p:cNvPr id="27" name="Immagine 26" descr="Immagine che contiene testo, schermata, Blu elettrico, Marchio&#10;&#10;Il contenuto generato dall'IA potrebbe non essere corretto.">
            <a:extLst>
              <a:ext uri="{FF2B5EF4-FFF2-40B4-BE49-F238E27FC236}">
                <a16:creationId xmlns:a16="http://schemas.microsoft.com/office/drawing/2014/main" id="{AFAACA93-C5AB-E444-9DBB-8B7AFF4A6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21709" y="921886"/>
            <a:ext cx="3327936" cy="2317075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3C89101-8F47-3B75-0283-1E5EAB21E5BB}"/>
              </a:ext>
            </a:extLst>
          </p:cNvPr>
          <p:cNvSpPr txBox="1"/>
          <p:nvPr/>
        </p:nvSpPr>
        <p:spPr>
          <a:xfrm>
            <a:off x="0" y="5138016"/>
            <a:ext cx="33279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tasnimnews.com/en/news/2023/03/15/2868003/openai-releases-gpt-4-ai-model-with-human-level-performance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/3.0/"/>
              </a:rPr>
              <a:t>CC BY</a:t>
            </a:r>
            <a:endParaRPr lang="it-IT" sz="9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7216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206218" cy="5872163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663418" y="284076"/>
            <a:ext cx="908903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LLaMA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4572000" y="1215295"/>
            <a:ext cx="4023354" cy="32701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LLaMA è una famiglia di modelli linguistici sviluppati da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Meta AI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 una filosofia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 source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rendendo la tecnologia accessibile alla comunità di ricerca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sviluppo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GPT-3,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LLaMA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esclusivamente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dataset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pubblicamente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disponibili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attenzione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garantendo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maggiore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trasparenza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sul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training.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prima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LLaMA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rilasciata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febbraio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2023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diverse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(da 7B a 65B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adattarsi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esigenze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computazionali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d'uso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  <a:p>
            <a:pPr marL="0" indent="0">
              <a:buNone/>
            </a:pPr>
            <a:endParaRPr lang="en-US" sz="1250" dirty="0"/>
          </a:p>
          <a:p>
            <a:pPr marL="0" indent="0">
              <a:buNone/>
            </a:pPr>
            <a:endParaRPr lang="en-US" sz="1250" dirty="0"/>
          </a:p>
          <a:p>
            <a:pPr marL="0" indent="0">
              <a:buNone/>
            </a:pPr>
            <a:endParaRPr lang="en-US" sz="1250" dirty="0"/>
          </a:p>
        </p:txBody>
      </p:sp>
      <p:pic>
        <p:nvPicPr>
          <p:cNvPr id="9" name="Immagine 8" descr="Immagine che contiene testo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F6592DAF-4C21-EF39-2F50-075BC49BF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1556" y="1434388"/>
            <a:ext cx="3032965" cy="22747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6136770-E0DA-22C6-A574-3EB5DAF78629}"/>
              </a:ext>
            </a:extLst>
          </p:cNvPr>
          <p:cNvSpPr txBox="1"/>
          <p:nvPr/>
        </p:nvSpPr>
        <p:spPr>
          <a:xfrm>
            <a:off x="0" y="5998738"/>
            <a:ext cx="41160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5" tooltip="https://wgoqatar.com/207740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6" tooltip="https://creativecommons.org/licenses/by-nc-nd/3.0/"/>
              </a:rPr>
              <a:t>CC BY-NC-ND</a:t>
            </a:r>
            <a:endParaRPr lang="it-IT" sz="9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937782" y="0"/>
            <a:ext cx="4206218" cy="5149137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380667" y="306895"/>
            <a:ext cx="908903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LLaMA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380667" y="1173688"/>
            <a:ext cx="4023354" cy="307776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 caratteristica distintiva di LLaMA è la sua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efficienza su hardware ridotto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Il modello da 13B parametri supera le prestazioni di GPT-3 (175B) nella maggior parte dei benchmark NLP (</a:t>
            </a:r>
            <a:r>
              <a:rPr lang="it-IT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 che misurano la comprensione del linguaggio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L'adozione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accademica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dal leak del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marzo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2023,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disponibili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tramite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BitTorrent,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portando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rapida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proliferazione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strumenti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tecniche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sviluppato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ottimizzazioni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come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llama.cpp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permette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eseguire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laptop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dispositivi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risorse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limitate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  <a:p>
            <a:pPr marL="0" indent="0">
              <a:buNone/>
            </a:pPr>
            <a:endParaRPr lang="en-US" sz="1250" dirty="0"/>
          </a:p>
          <a:p>
            <a:pPr marL="0" indent="0">
              <a:buNone/>
            </a:pPr>
            <a:endParaRPr lang="en-US" sz="125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846F32-475E-64AF-4F81-29E28D35CEDD}"/>
              </a:ext>
            </a:extLst>
          </p:cNvPr>
          <p:cNvSpPr txBox="1"/>
          <p:nvPr/>
        </p:nvSpPr>
        <p:spPr>
          <a:xfrm>
            <a:off x="5273684" y="1269868"/>
            <a:ext cx="3534414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marzo 2023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pesi del modello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(cioè i parametri interni che definiscono come il modello “pensa” e produce risposte) sono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stati diffusi illegalmente online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— questo evento è chiamato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leak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(fuga di dati).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206218" cy="5429166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663418" y="284076"/>
            <a:ext cx="875240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Falcon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4663418" y="1129047"/>
            <a:ext cx="4023354" cy="28854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Sviluppato dal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Technology Innovation Institute (TII)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degli Emirati Arabi Uniti, Falcon si distingue per le sue innovative ottimizzazioni architetturali che migliorano l'efficienza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computazionale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caratteristiche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rilevanti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l'implementazione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FlashAttention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riduce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drasticamente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requisiti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memoria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training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l'inferenza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risposta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Multi-Query Attention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un'architettura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parallela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decoder block,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ottimizzazioni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permettono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prestazioni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elevate con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risorse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computazionali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inferiori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  <a:p>
            <a:pPr marL="0" indent="0">
              <a:buNone/>
            </a:pP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663418" y="3004165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pic>
        <p:nvPicPr>
          <p:cNvPr id="14" name="Immagine 13" descr="Immagine che contiene vestiti, uomo, compagnia, presentazione">
            <a:extLst>
              <a:ext uri="{FF2B5EF4-FFF2-40B4-BE49-F238E27FC236}">
                <a16:creationId xmlns:a16="http://schemas.microsoft.com/office/drawing/2014/main" id="{C384D6F0-8807-405B-E758-2E8CF9F06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0977" y="1470590"/>
            <a:ext cx="2518044" cy="22023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937782" y="1"/>
            <a:ext cx="4206218" cy="514349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548644" y="360964"/>
            <a:ext cx="875240" cy="346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Falcon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48644" y="877621"/>
            <a:ext cx="4023356" cy="38472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modelli Falcon hanno raggiunto prestazioni competitive nei leaderboard open source. In particolare,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Falcon-40B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addestrato su 1 trilione di token, ha dimostrato prestazioni paragonabili a modelli molto più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grandi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Falcon-180B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uno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source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grandi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rilasciati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compete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direttamente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proprietari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punta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dimostrando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l'approccio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 source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può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raggiungere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l'eccellenza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tecnica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famiglia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Falcon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ampliata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tempo con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specializzati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come </a:t>
            </a:r>
          </a:p>
          <a:p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Falcon-H1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architettura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ibrida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Falcon Arabic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lingua araba)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Falcon-E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ottimizzato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dispositivi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edge),</a:t>
            </a: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mostrando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impegno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verso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l'accessibilità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dell'AI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  <a:p>
            <a:pPr marL="0" indent="0">
              <a:buNone/>
            </a:pP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4663418" y="5926001"/>
            <a:ext cx="4023354" cy="19236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250" dirty="0"/>
          </a:p>
        </p:txBody>
      </p:sp>
      <p:pic>
        <p:nvPicPr>
          <p:cNvPr id="9" name="Immagine 8" descr="Immagine che contiene tastiera, computer, Attrezzatura per ufficio, Dispositivo di input">
            <a:extLst>
              <a:ext uri="{FF2B5EF4-FFF2-40B4-BE49-F238E27FC236}">
                <a16:creationId xmlns:a16="http://schemas.microsoft.com/office/drawing/2014/main" id="{5D21C21E-F84D-7075-835C-846EF2736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69885" y="1694214"/>
            <a:ext cx="3125471" cy="175507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5D2EE6-E813-CFEC-C9A4-7B8B2AB7353D}"/>
              </a:ext>
            </a:extLst>
          </p:cNvPr>
          <p:cNvSpPr txBox="1"/>
          <p:nvPr/>
        </p:nvSpPr>
        <p:spPr>
          <a:xfrm>
            <a:off x="0" y="5181726"/>
            <a:ext cx="36685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opensource.com/alternatives/skype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sa/3.0/"/>
              </a:rPr>
              <a:t>CC BY-SA</a:t>
            </a:r>
            <a:endParaRPr lang="it-IT" sz="9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6834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394982" cy="5268348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8600" y="222963"/>
            <a:ext cx="3922549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7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Closed vs Open-source</a:t>
            </a:r>
            <a:endParaRPr lang="en-US" sz="2700" dirty="0"/>
          </a:p>
        </p:txBody>
      </p:sp>
      <p:sp>
        <p:nvSpPr>
          <p:cNvPr id="23" name="Shape 20"/>
          <p:cNvSpPr/>
          <p:nvPr/>
        </p:nvSpPr>
        <p:spPr>
          <a:xfrm>
            <a:off x="5394982" y="0"/>
            <a:ext cx="3749018" cy="5268348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5E394B3A-790A-70D5-8FAE-B936A6CFB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31" y="848601"/>
            <a:ext cx="4929119" cy="374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modelli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closed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-source come GPT-3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offrono prestazioni elevate ma con limitata trasparenza sui dati di training e sull'architettura.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L'accesso è controllato tramite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servizi a pagamento online (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garantendo maggiore controllo sull'uso ma limitando la personalizzazione e aumentando i costi operativi.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modelli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open-source come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Falcon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offrono completa trasparenza sul processo di training e sull'architettura.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Permettono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esecuzione locale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personalizzazione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 specifico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riducendo i costi ma richiedendo competenze tecniche e infrastrutture adeguate per la gestione.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5FE9462-299F-72E9-5A50-DCF0118EABC7}"/>
              </a:ext>
            </a:extLst>
          </p:cNvPr>
          <p:cNvSpPr txBox="1"/>
          <p:nvPr/>
        </p:nvSpPr>
        <p:spPr>
          <a:xfrm>
            <a:off x="5664016" y="1154473"/>
            <a:ext cx="3247053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Il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 specifico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una fase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“rifinitura”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un modello già addestrato. Serve per personalizzare un modello generale, adattandolo a un settore, azienda o compito particolare, migliorandone la precisione in quel contesto.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💡 Esempi: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modello generale di linguaggio può fare di tutto, ma se lo fine-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testi medici → diventa bravo a rispondere a domande di medicina.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lo alleni su email aziendali → impara a scrivere messaggi in quello stile.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8F81F-0A78-E0DA-19C4-2E61900C8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0572E9-A37F-4C5E-5D49-EAB488659D76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28FEEBB-C405-2B05-A041-D085DE7C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072" y="916425"/>
            <a:ext cx="6114612" cy="3756659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64AA678F-29EB-6950-9961-5D4FC2D46B57}"/>
              </a:ext>
            </a:extLst>
          </p:cNvPr>
          <p:cNvSpPr/>
          <p:nvPr/>
        </p:nvSpPr>
        <p:spPr>
          <a:xfrm>
            <a:off x="285750" y="285750"/>
            <a:ext cx="8216993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Riflessioni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sull’IA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il (non)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scarpe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invertite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6789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2575" y="311510"/>
            <a:ext cx="3132268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7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Impatto</a:t>
            </a:r>
            <a:r>
              <a:rPr lang="en-US" sz="27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7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industriale</a:t>
            </a:r>
            <a:endParaRPr lang="en-US" sz="2700" dirty="0"/>
          </a:p>
        </p:txBody>
      </p:sp>
      <p:sp>
        <p:nvSpPr>
          <p:cNvPr id="28" name="Shape 25"/>
          <p:cNvSpPr/>
          <p:nvPr/>
        </p:nvSpPr>
        <p:spPr>
          <a:xfrm>
            <a:off x="5394982" y="0"/>
            <a:ext cx="3749018" cy="5143501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9ACC4ACA-3FE1-9B94-D00D-E9394DC5F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269" y="941110"/>
            <a:ext cx="4572000" cy="374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modelli linguistici stanno trasformando numerosi settori industriali.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applicazioni business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includono assistenti virtuali avanzati, analisi automatica di documenti, generazione di contenuti e traduzioni multilingue.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settore della ricerca, accelerano l'analisi della letteratura scientifica e facilitano la prototipazione rapida.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L'emergere di modelli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open-source come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Falcon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ha ridotto significativamente le barriere d'ingresso, permettendo a startup e piccole imprese di accedere a tecnologie avanzate.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ha stimolato la creazione di ecosistemi collaborativi dove sviluppatori condividono miglioramenti e best practices, accelerando l'innovazione in settori come sanità, finanza ed educazione.</a:t>
            </a:r>
          </a:p>
        </p:txBody>
      </p:sp>
      <p:pic>
        <p:nvPicPr>
          <p:cNvPr id="31" name="Immagine 30" descr="Immagine che contiene persona, interno, vestiti, computer">
            <a:extLst>
              <a:ext uri="{FF2B5EF4-FFF2-40B4-BE49-F238E27FC236}">
                <a16:creationId xmlns:a16="http://schemas.microsoft.com/office/drawing/2014/main" id="{17CEAB47-FC6C-BA00-29C6-78CCDF2CC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57487" y="1806697"/>
            <a:ext cx="3024007" cy="2016005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11FA8E8-6E6C-CA30-03CA-C1B4B2CC23EF}"/>
              </a:ext>
            </a:extLst>
          </p:cNvPr>
          <p:cNvSpPr txBox="1"/>
          <p:nvPr/>
        </p:nvSpPr>
        <p:spPr>
          <a:xfrm>
            <a:off x="0" y="6309885"/>
            <a:ext cx="4049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5" tooltip="https://trendsanita.it/come-usare-lia-nel-settore-medico-per-ottimizzare-la-gestione-delle-chiamate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6" tooltip="https://creativecommons.org/licenses/by-nc/3.0/"/>
              </a:rPr>
              <a:t>CC BY-NC</a:t>
            </a:r>
            <a:endParaRPr lang="it-IT" sz="9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190865"/>
            <a:ext cx="2467022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7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285749" y="1527365"/>
            <a:ext cx="4690287" cy="250068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1200" dirty="0"/>
              <a:t>✅ 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Abbiamo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esplorato tre modelli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rappresentativi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GPT-3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(closed-source, 175B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parametri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(open-source, efficiente su hardware ridotto)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Falcon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(ottimizzazioni architetturali innovative)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00" dirty="0"/>
              <a:t>✅ 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distinzione tra approcci closed e open-source evidenzia un trade-off tra accessibilità e controllo che sta plasmando l'evoluzione dell'AI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generativa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00" dirty="0"/>
              <a:t>✅ 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L'impatto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industriale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già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evidente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numerosi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settori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con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ecosistema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open in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rapida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crescita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democratizza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l'accesso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all'AI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avanzata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6" name="Shape 25">
            <a:extLst>
              <a:ext uri="{FF2B5EF4-FFF2-40B4-BE49-F238E27FC236}">
                <a16:creationId xmlns:a16="http://schemas.microsoft.com/office/drawing/2014/main" id="{6020F09D-8587-B45E-A730-3186135A45A9}"/>
              </a:ext>
            </a:extLst>
          </p:cNvPr>
          <p:cNvSpPr/>
          <p:nvPr/>
        </p:nvSpPr>
        <p:spPr>
          <a:xfrm>
            <a:off x="5394982" y="1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D85B17E-9699-BC75-AE2C-3B81B1F012F4}"/>
              </a:ext>
            </a:extLst>
          </p:cNvPr>
          <p:cNvSpPr txBox="1"/>
          <p:nvPr/>
        </p:nvSpPr>
        <p:spPr>
          <a:xfrm>
            <a:off x="5570376" y="1482524"/>
            <a:ext cx="3405673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prossima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approfondiremo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training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distribuito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ottimizzazioni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sempre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ed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efficienti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</p:txBody>
      </p:sp>
      <p:pic>
        <p:nvPicPr>
          <p:cNvPr id="10" name="Immagine 9" descr="Immagine che contiene testo, computer, Attrezzatura per ufficio, Tastiera del computer&#10;&#10;Il contenuto generato dall'IA potrebbe non essere corretto.">
            <a:extLst>
              <a:ext uri="{FF2B5EF4-FFF2-40B4-BE49-F238E27FC236}">
                <a16:creationId xmlns:a16="http://schemas.microsoft.com/office/drawing/2014/main" id="{EC812C8D-5C90-CCC8-EBB9-04EA7EF2D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95527" y="2503660"/>
            <a:ext cx="2136088" cy="15243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Training distribuito e ottimizzazioni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657350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8BE603F-37A6-70DD-E9F5-D73C248F8AA3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2C8590C-9622-4701-1DB1-0B23A76FFCC3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415409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91F76AD8-BE02-C229-3DD0-816A2DB32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33" y="994350"/>
            <a:ext cx="4409426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Comprendere le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strategie fondamentali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addestrare modelli di grandi dimensioni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modo efficiente,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superando i limiti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memoria e velocità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 singole GPU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(Graphics Processing Unit, cioè unità di elaborazione grafica)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Analizzare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 e gli svantaggi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ciascuna tecnica per poter scegliere l'approccio più adatto a seconda del contesto e delle risorse disponibili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Valutare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quando e come applicare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queste tecniche, anche su modelli di dimensioni più contenute, fornendo esempi pratici e casi d'uso reali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 termine del corso, sarete in grado di </a:t>
            </a:r>
            <a:r>
              <a:rPr lang="it-IT" alt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implementare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principali tecniche di ottimizzazione e distribuzione dell'addestramento nei vostri progetti, migliorando l'efficienza e permettendo di lavorare con modelli più complessi.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EF0F0C5-96F6-800A-619D-6EB1CD4CD1A1}"/>
              </a:ext>
            </a:extLst>
          </p:cNvPr>
          <p:cNvSpPr txBox="1"/>
          <p:nvPr/>
        </p:nvSpPr>
        <p:spPr>
          <a:xfrm>
            <a:off x="5280314" y="994350"/>
            <a:ext cx="3155371" cy="2423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400" dirty="0"/>
              <a:t>👉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GPU è un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superprocessore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capace di eseguire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tantissimi calcoli in parallelo.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Mentre 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CPU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(il normale processore del computer) lavora su poche operazioni alla volta, 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GPU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può gestirne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migliaia nello stesso momento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— ed è proprio questo che serve per addestrare i modelli di AI, che richiedono milioni di operazioni matematiche.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708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285385"/>
            <a:ext cx="5094343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Introduzione al Training Distribuito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28625" y="1167865"/>
            <a:ext cx="7858125" cy="17312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 la crescente complessità e dimensione dei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 di deep learning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l'addestramento su una singola GPU è diventato un collo di bottiglia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significativo.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modelli moderni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come quelli per il linguaggio naturale (LLM) o la visione artificiale,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possono avere miliardi di parametri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superando di gran lunga la memoria disponibile su un singolo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acceleratore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training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distribuito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risponde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esigenza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permettendo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suddividere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carico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lavoro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dispositivi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(GPU) 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macchine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non solo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risolve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memoria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accelera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drasticamente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tempi di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addestramento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rendendo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possibile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altrimenti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sarebbero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intrattabili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12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5054377" y="0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365782" y="278750"/>
            <a:ext cx="235000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Parallelism</a:t>
            </a:r>
            <a:endParaRPr lang="en-US" sz="24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EB4DEA-E02B-6B04-DB4B-889145B71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82" y="945262"/>
            <a:ext cx="4206218" cy="336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Parallelism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replica lo stesso modello su più GPU e addestra ciascuna replica con una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porzione diversa del dataset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accelerando notevolmente la fase di addestramento.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GPU esegue il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forward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backward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pass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sul proprio mini-batch, calcolando i gradienti (i risultati) in modo indipendente. Successivamente, i gradienti vengono raccolti, mediati e utilizzati per aggiornare i pesi del modello.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 principali: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emplicità di implementazione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grazie alle astrazioni offerte da framework come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PyTorch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TensorFlow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ttima scalabilità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aumentando il numero di GPU</a:t>
            </a:r>
          </a:p>
        </p:txBody>
      </p:sp>
      <p:pic>
        <p:nvPicPr>
          <p:cNvPr id="16" name="Immagine 15" descr="Immagine che contiene fuochi d'artificio, notte, luce, aria aperta">
            <a:extLst>
              <a:ext uri="{FF2B5EF4-FFF2-40B4-BE49-F238E27FC236}">
                <a16:creationId xmlns:a16="http://schemas.microsoft.com/office/drawing/2014/main" id="{D03A2034-6300-89C6-6C20-13D7B1583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16493" y="2984282"/>
            <a:ext cx="1681985" cy="168198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60762E2-69E0-3A5F-764E-59470EA40B2E}"/>
              </a:ext>
            </a:extLst>
          </p:cNvPr>
          <p:cNvSpPr txBox="1"/>
          <p:nvPr/>
        </p:nvSpPr>
        <p:spPr>
          <a:xfrm>
            <a:off x="-61264" y="5219916"/>
            <a:ext cx="3296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hdsr.mitpress.mit.edu/pub/w974bwb0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/3.0/"/>
              </a:rPr>
              <a:t>CC BY</a:t>
            </a:r>
            <a:endParaRPr lang="it-IT" sz="9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5657D58-364C-9829-4364-9DCA2776CF10}"/>
              </a:ext>
            </a:extLst>
          </p:cNvPr>
          <p:cNvSpPr txBox="1"/>
          <p:nvPr/>
        </p:nvSpPr>
        <p:spPr>
          <a:xfrm>
            <a:off x="5456756" y="945262"/>
            <a:ext cx="3401457" cy="203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👉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forward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pass e il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backward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pass sono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due fasi principali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cui un modello di intelligenza artificiale impara dai dati: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forward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la fase in cui il modello fa le previsioni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backward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pass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la fase in cui il modello capisce quanto ha sbagliato e si corregge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8600" y="253740"/>
            <a:ext cx="2736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Model Parallelism 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21" name="Shape 18"/>
          <p:cNvSpPr/>
          <p:nvPr/>
        </p:nvSpPr>
        <p:spPr>
          <a:xfrm>
            <a:off x="4930142" y="0"/>
            <a:ext cx="421385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7E04B2B-A228-54E0-1147-0FE873EE743F}"/>
              </a:ext>
            </a:extLst>
          </p:cNvPr>
          <p:cNvSpPr txBox="1"/>
          <p:nvPr/>
        </p:nvSpPr>
        <p:spPr>
          <a:xfrm>
            <a:off x="438113" y="986700"/>
            <a:ext cx="3775747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Quando un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 è troppo grande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essere contenuto nella memoria di una singola GPU, il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Parallelism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solo non è sufficiente.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questi casi, si ricorre al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 Parallelism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una tecnica che consiste nel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suddividere il modello stesso su più GPU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GPU ospita una parte diversa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 modello.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il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forward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l'input passa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sequenzialmente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una GPU all'altra, e ogni GPU esegue i calcoli relativi alla porzione di modello che ospita. Il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backward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pass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segue il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percorso inverso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7BDF5E6-602B-2943-06AC-2F4B83D9CCFD}"/>
              </a:ext>
            </a:extLst>
          </p:cNvPr>
          <p:cNvSpPr txBox="1"/>
          <p:nvPr/>
        </p:nvSpPr>
        <p:spPr>
          <a:xfrm>
            <a:off x="5353051" y="986700"/>
            <a:ext cx="3368040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Vantaggi: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 Supporto per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giganti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è l'unica soluzione praticabile quando la dimensione del modello supera la memoria di una singola GPU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Limiti: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Complessità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d’implementazione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suddividere un modello in modo efficiente richiede una profonda conoscenza dell'architettura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Sottoutilizzo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delle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risorse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le GPU possono rimanere inattive mentre attendono l'output dalla GPU precedente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10">
            <a:extLst>
              <a:ext uri="{FF2B5EF4-FFF2-40B4-BE49-F238E27FC236}">
                <a16:creationId xmlns:a16="http://schemas.microsoft.com/office/drawing/2014/main" id="{4ED1D828-A66A-C7F6-22A7-0B056A311B83}"/>
              </a:ext>
            </a:extLst>
          </p:cNvPr>
          <p:cNvSpPr/>
          <p:nvPr/>
        </p:nvSpPr>
        <p:spPr>
          <a:xfrm>
            <a:off x="183005" y="2755141"/>
            <a:ext cx="8686800" cy="631136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228600" y="215384"/>
            <a:ext cx="7120539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Confronto: Data Parallelism vs Model Parallelism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189013" y="769344"/>
            <a:ext cx="1501140" cy="350212"/>
          </a:xfrm>
          <a:prstGeom prst="rect">
            <a:avLst/>
          </a:prstGeom>
          <a:solidFill>
            <a:srgbClr val="0F62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89013" y="720186"/>
            <a:ext cx="1615436" cy="448584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5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Caratteristica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1654703" y="768942"/>
            <a:ext cx="3740255" cy="351072"/>
          </a:xfrm>
          <a:prstGeom prst="rect">
            <a:avLst/>
          </a:prstGeom>
          <a:solidFill>
            <a:srgbClr val="0F62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958340" y="720186"/>
            <a:ext cx="3421378" cy="448584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5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Parallelism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5379718" y="768942"/>
            <a:ext cx="3535682" cy="351072"/>
          </a:xfrm>
          <a:prstGeom prst="rect">
            <a:avLst/>
          </a:prstGeom>
          <a:solidFill>
            <a:srgbClr val="0F62F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79718" y="732728"/>
            <a:ext cx="3535682" cy="437043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5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 Parallelism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290574" y="1260600"/>
            <a:ext cx="809517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Concetto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958340" y="1163566"/>
            <a:ext cx="3421378" cy="39857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Replica del modello, suddivisione dei dati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5379718" y="1151995"/>
            <a:ext cx="3535682" cy="39857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Suddivisione del modello, stessi dati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228600" y="1587516"/>
            <a:ext cx="8686800" cy="631136"/>
          </a:xfrm>
          <a:prstGeom prst="rect">
            <a:avLst/>
          </a:prstGeom>
          <a:solidFill>
            <a:srgbClr val="F9F9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274336" y="1795246"/>
            <a:ext cx="665247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Utilizzo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1958340" y="1610798"/>
            <a:ext cx="3421378" cy="59093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Quando il modello entra in una GPU, ma si vuole accelerare il training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5379718" y="1615957"/>
            <a:ext cx="3535682" cy="59093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Quando il modello è troppo grande per una singola GPU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290574" y="2384856"/>
            <a:ext cx="814325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Vantaggi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958340" y="2222215"/>
            <a:ext cx="3421378" cy="39857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Facile da implementare, buona scalabilità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5379718" y="2201729"/>
            <a:ext cx="3535682" cy="39857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Permette di addestrare modelli enormi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290574" y="2912045"/>
            <a:ext cx="899285" cy="21544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Svantaggi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1958340" y="2775243"/>
            <a:ext cx="3421378" cy="59093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 risolve problemi di memoria del modello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5379718" y="2724301"/>
            <a:ext cx="3535682" cy="590931"/>
          </a:xfrm>
          <a:prstGeom prst="rect">
            <a:avLst/>
          </a:prstGeom>
          <a:noFill/>
          <a:ln/>
        </p:spPr>
        <p:txBody>
          <a:bodyPr wrap="square" lIns="127508" tIns="102108" rIns="127508" bIns="102108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Complesso da implementare, possibile sottoutilizzo delle risorse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228600" y="3578283"/>
            <a:ext cx="8686800" cy="115416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scelta tra Data Parallelism e Model Parallelism dipende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principalmente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dimensioni del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risorse hardware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disponibili</a:t>
            </a:r>
            <a:endParaRPr lang="en-US" sz="1250" b="1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Spesso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nei sistemi più avanzati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vengono utilizzate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entrambe le tecniche in combinazione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ottenere il massimo delle prestazioni. </a:t>
            </a:r>
            <a:endParaRPr lang="en-US" sz="12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"/>
            <a:ext cx="9144000" cy="5157787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042644" y="2"/>
            <a:ext cx="4206218" cy="5143498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35258" y="443984"/>
            <a:ext cx="402335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Mixed Precision Training</a:t>
            </a:r>
            <a:endParaRPr lang="en-US" sz="2400" dirty="0"/>
          </a:p>
        </p:txBody>
      </p:sp>
      <p:sp>
        <p:nvSpPr>
          <p:cNvPr id="47" name="Rectangle 1">
            <a:extLst>
              <a:ext uri="{FF2B5EF4-FFF2-40B4-BE49-F238E27FC236}">
                <a16:creationId xmlns:a16="http://schemas.microsoft.com/office/drawing/2014/main" id="{0EA7291D-8C54-D42F-BB3D-9F3A15C14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58" y="1196718"/>
            <a:ext cx="3865902" cy="319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Mixed Precision Training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una tecnica che sfrutta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formati numerici a precisione ridotta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(come il 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float16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bfloat16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per accelerare l’addestramento e ridurre l’occupazione di memoria.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👉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default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 calcoli nel deep learning vengono eseguiti in precisione singola (</a:t>
            </a:r>
            <a:r>
              <a:rPr kumimoji="0" lang="it-IT" altLang="it-IT" sz="125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float32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funziona?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L’idea è di utilizzare il </a:t>
            </a:r>
            <a:r>
              <a:rPr kumimoji="0" lang="it-IT" altLang="it-IT" sz="125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float16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la maggior parte dei calcoli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in particolare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il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forward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il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backward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pass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e mantenere una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copia dei pesi del modello in </a:t>
            </a:r>
            <a:r>
              <a:rPr kumimoji="0" lang="it-IT" altLang="it-IT" sz="125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float32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garantire la stabilità numerica durante l’aggiornamento.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AFE372B7-F2A7-B7DC-353C-5FE4277E9C6D}"/>
              </a:ext>
            </a:extLst>
          </p:cNvPr>
          <p:cNvSpPr txBox="1"/>
          <p:nvPr/>
        </p:nvSpPr>
        <p:spPr>
          <a:xfrm>
            <a:off x="5324562" y="1259322"/>
            <a:ext cx="3642382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200" dirty="0"/>
              <a:t>👉  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</a:t>
            </a:r>
            <a:r>
              <a:rPr kumimoji="0" lang="it-IT" altLang="it-IT" sz="125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 numero decimale usato nei calcoli del modello. Meno bit usi (come </a:t>
            </a:r>
            <a:r>
              <a:rPr kumimoji="0" lang="it-IT" altLang="it-IT" sz="125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float16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), meno memoria serve e più veloce è l’addestramento, ma con un po’ meno precisione.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Riduzione della memoria: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 tensori in 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float16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occupano la metà dello spazio rispetto al 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float32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Velocità maggiore: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moderne GPU sono dotate di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Tensor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Cores, unità di calcolo specializzate che eseguono operazioni su tensori a precisione ridotta molto più velocemente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28600" y="433496"/>
            <a:ext cx="4000500" cy="3722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Mixed Precision Training</a:t>
            </a:r>
            <a:endParaRPr lang="en-US" sz="2400" dirty="0"/>
          </a:p>
        </p:txBody>
      </p:sp>
      <p:sp>
        <p:nvSpPr>
          <p:cNvPr id="27" name="Shape 24"/>
          <p:cNvSpPr/>
          <p:nvPr/>
        </p:nvSpPr>
        <p:spPr>
          <a:xfrm>
            <a:off x="5040867" y="0"/>
            <a:ext cx="410313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6949B113-FFF1-5165-F7CD-1286BC0CAB1C}"/>
              </a:ext>
            </a:extLst>
          </p:cNvPr>
          <p:cNvSpPr txBox="1"/>
          <p:nvPr/>
        </p:nvSpPr>
        <p:spPr>
          <a:xfrm>
            <a:off x="228600" y="1130561"/>
            <a:ext cx="4448530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formato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float16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ha un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range dinamico limitato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rispetto al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float32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si usano numeri “più corti” (cioè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float16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per velocizzare i calcoli, può succedere che: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numeri molto piccoli diventino 0 (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underflow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numeri molto grandi diventino infinito (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overflow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compromettendo l’addestramento.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mitigare questi problemi, si utilizzano tecniche come: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Loss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Scaling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(moltiplicare la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un fattore di scala prima della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backpropagation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en-US" sz="1250" b="1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mantenimento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una copia dei pesi in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float32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l’aggiornamento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B91AE49-1F9A-3AA0-071D-9CFBB012D3F3}"/>
              </a:ext>
            </a:extLst>
          </p:cNvPr>
          <p:cNvSpPr txBox="1"/>
          <p:nvPr/>
        </p:nvSpPr>
        <p:spPr>
          <a:xfrm>
            <a:off x="5404603" y="1130561"/>
            <a:ext cx="3375660" cy="2485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framework moderni come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Torch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TensorFlow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offrono implementazioni automatiche di mixed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gestiscono questi problemi in modo trasparente.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400" dirty="0"/>
              <a:t>💡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Torch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basta utilizzare </a:t>
            </a:r>
            <a:r>
              <a:rPr lang="it-IT" sz="125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torch.cuda.amp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un </a:t>
            </a:r>
            <a:r>
              <a:rPr lang="it-IT" sz="125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GradScaler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400" dirty="0"/>
              <a:t>💡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Mentre in </a:t>
            </a:r>
            <a:r>
              <a:rPr lang="en-US" sz="125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TensorFlow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sufficiente abilitare la policy di mixed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</a:t>
            </a:r>
            <a:r>
              <a:rPr lang="it-IT" sz="125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tf.keras.mixed_precision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0F3A7-08D8-484E-C4BA-CCAE34BFE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106E4823-9489-7001-DF82-FA102BA27C18}"/>
              </a:ext>
            </a:extLst>
          </p:cNvPr>
          <p:cNvSpPr/>
          <p:nvPr/>
        </p:nvSpPr>
        <p:spPr>
          <a:xfrm>
            <a:off x="4888764" y="1099594"/>
            <a:ext cx="3588152" cy="3573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826E88F1-0206-AFB6-25D9-64D0E274B260}"/>
              </a:ext>
            </a:extLst>
          </p:cNvPr>
          <p:cNvSpPr/>
          <p:nvPr/>
        </p:nvSpPr>
        <p:spPr>
          <a:xfrm>
            <a:off x="576914" y="1099595"/>
            <a:ext cx="3588152" cy="3573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9BB4D8-B3D6-3EFE-94A6-A75B684F99FC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A3AFE7F7-21BD-BF38-B5AF-EEFA40A42F2B}"/>
              </a:ext>
            </a:extLst>
          </p:cNvPr>
          <p:cNvSpPr/>
          <p:nvPr/>
        </p:nvSpPr>
        <p:spPr>
          <a:xfrm>
            <a:off x="285750" y="285750"/>
            <a:ext cx="732412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Perché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studiare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comprendere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l’IA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? </a:t>
            </a:r>
            <a:endParaRPr lang="en-US" sz="2400" dirty="0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1459E9DE-33B8-8222-45B3-B3D54A3B2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195335"/>
              </p:ext>
            </p:extLst>
          </p:nvPr>
        </p:nvGraphicFramePr>
        <p:xfrm>
          <a:off x="5056597" y="1322296"/>
          <a:ext cx="3252487" cy="3173508"/>
        </p:xfrm>
        <a:graphic>
          <a:graphicData uri="http://schemas.openxmlformats.org/drawingml/2006/table">
            <a:tbl>
              <a:tblPr/>
              <a:tblGrid>
                <a:gridCol w="1929208">
                  <a:extLst>
                    <a:ext uri="{9D8B030D-6E8A-4147-A177-3AD203B41FA5}">
                      <a16:colId xmlns:a16="http://schemas.microsoft.com/office/drawing/2014/main" val="1139931984"/>
                    </a:ext>
                  </a:extLst>
                </a:gridCol>
                <a:gridCol w="1323279">
                  <a:extLst>
                    <a:ext uri="{9D8B030D-6E8A-4147-A177-3AD203B41FA5}">
                      <a16:colId xmlns:a16="http://schemas.microsoft.com/office/drawing/2014/main" val="2322101349"/>
                    </a:ext>
                  </a:extLst>
                </a:gridCol>
              </a:tblGrid>
              <a:tr h="161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/>
                        <a:t>Titolo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/>
                        <a:t>Link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505629"/>
                  </a:ext>
                </a:extLst>
              </a:tr>
              <a:tr h="508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/>
                        <a:t>“Intelligenza artificiale e lavoro: gli effetti reali oltre la retorica”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hlinkClick r:id="rId3"/>
                        </a:rPr>
                        <a:t>agendadigitale.eu</a:t>
                      </a:r>
                      <a:r>
                        <a:rPr lang="it-IT" sz="900" dirty="0"/>
                        <a:t> (</a:t>
                      </a:r>
                      <a:r>
                        <a:rPr lang="it-IT" sz="900" dirty="0">
                          <a:hlinkClick r:id="rId4" tooltip="Intelligenza artificiale e lavoro: gli effetti reali oltre la retorica"/>
                        </a:rPr>
                        <a:t>Agenda Digitale</a:t>
                      </a:r>
                      <a:r>
                        <a:rPr lang="it-IT" sz="900" dirty="0"/>
                        <a:t>)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0112054"/>
                  </a:ext>
                </a:extLst>
              </a:tr>
              <a:tr h="8606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/>
                        <a:t>“‘L’Intelligenza Artificiale e il future del lavoro in Italia: Analisi, Impatti e Strategie per i Professionisti dell’IA’” (Report)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hlinkClick r:id="rId5"/>
                        </a:rPr>
                        <a:t>aipia.it</a:t>
                      </a:r>
                      <a:r>
                        <a:rPr lang="it-IT" sz="900" dirty="0"/>
                        <a:t> (</a:t>
                      </a:r>
                      <a:r>
                        <a:rPr lang="it-IT" sz="900" dirty="0">
                          <a:hlinkClick r:id="rId6" tooltip="IA e Futuro del Lavoro in Italia: Report AIPIA 2025"/>
                        </a:rPr>
                        <a:t>AIPIA</a:t>
                      </a:r>
                      <a:r>
                        <a:rPr lang="it-IT" sz="900" dirty="0"/>
                        <a:t>)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7027649"/>
                  </a:ext>
                </a:extLst>
              </a:tr>
              <a:tr h="508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/>
                        <a:t>“Intelligenza Artificiale in Italia: numeri record per il mercato”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hlinkClick r:id="rId7"/>
                        </a:rPr>
                        <a:t>osservatori.net</a:t>
                      </a:r>
                      <a:r>
                        <a:rPr lang="it-IT" sz="900" dirty="0"/>
                        <a:t> (</a:t>
                      </a:r>
                      <a:r>
                        <a:rPr lang="it-IT" sz="900" dirty="0">
                          <a:hlinkClick r:id="rId8" tooltip="Intelligenza Artificiale in Italia: numeri record per il mercato"/>
                        </a:rPr>
                        <a:t>Osservatori Digital Innovation</a:t>
                      </a:r>
                      <a:r>
                        <a:rPr lang="it-IT" sz="900" dirty="0"/>
                        <a:t>)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288739"/>
                  </a:ext>
                </a:extLst>
              </a:tr>
              <a:tr h="6259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/>
                        <a:t>“Intelligenza artificiale: in Italia 10,5 milioni di lavoratori a rischio automazione”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hlinkClick r:id="rId9"/>
                        </a:rPr>
                        <a:t>corriere.it</a:t>
                      </a:r>
                      <a:r>
                        <a:rPr lang="it-IT" sz="900" dirty="0"/>
                        <a:t> (</a:t>
                      </a:r>
                      <a:r>
                        <a:rPr lang="it-IT" sz="900" dirty="0">
                          <a:hlinkClick r:id="rId10" tooltip="Intelligenza artificiale: in Italia 10,5 milioni di lavoratori a ..."/>
                        </a:rPr>
                        <a:t>Corriere della Sera</a:t>
                      </a:r>
                      <a:r>
                        <a:rPr lang="it-IT" sz="900" dirty="0"/>
                        <a:t>)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057853"/>
                  </a:ext>
                </a:extLst>
              </a:tr>
              <a:tr h="5085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/>
                        <a:t>“Boom di offerte di lavoro legate all’intelligenza artificiale”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900" dirty="0">
                          <a:hlinkClick r:id="rId11"/>
                        </a:rPr>
                        <a:t>forbes.it</a:t>
                      </a:r>
                      <a:r>
                        <a:rPr lang="it-IT" sz="900" dirty="0"/>
                        <a:t> (</a:t>
                      </a:r>
                      <a:r>
                        <a:rPr lang="it-IT" sz="900" dirty="0">
                          <a:hlinkClick r:id="rId12" tooltip="Boom di offerte di lavoro legate all'intelligenza artificiale"/>
                        </a:rPr>
                        <a:t>Forbes Italia</a:t>
                      </a:r>
                      <a:r>
                        <a:rPr lang="it-IT" sz="900" dirty="0"/>
                        <a:t>)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629070"/>
                  </a:ext>
                </a:extLst>
              </a:tr>
            </a:tbl>
          </a:graphicData>
        </a:graphic>
      </p:graphicFrame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1DB27718-54FD-CE7B-F965-0650A1035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415491"/>
              </p:ext>
            </p:extLst>
          </p:nvPr>
        </p:nvGraphicFramePr>
        <p:xfrm>
          <a:off x="803670" y="1322296"/>
          <a:ext cx="3235895" cy="3173504"/>
        </p:xfrm>
        <a:graphic>
          <a:graphicData uri="http://schemas.openxmlformats.org/drawingml/2006/table">
            <a:tbl>
              <a:tblPr/>
              <a:tblGrid>
                <a:gridCol w="1912616">
                  <a:extLst>
                    <a:ext uri="{9D8B030D-6E8A-4147-A177-3AD203B41FA5}">
                      <a16:colId xmlns:a16="http://schemas.microsoft.com/office/drawing/2014/main" val="758490628"/>
                    </a:ext>
                  </a:extLst>
                </a:gridCol>
                <a:gridCol w="1323279">
                  <a:extLst>
                    <a:ext uri="{9D8B030D-6E8A-4147-A177-3AD203B41FA5}">
                      <a16:colId xmlns:a16="http://schemas.microsoft.com/office/drawing/2014/main" val="1979642501"/>
                    </a:ext>
                  </a:extLst>
                </a:gridCol>
              </a:tblGrid>
              <a:tr h="1451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8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Titolo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8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Link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455737"/>
                  </a:ext>
                </a:extLst>
              </a:tr>
              <a:tr h="457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“AI in aziende italiane, 67% la adotta. Solo 15% pronte …”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hlinkClick r:id="rId13"/>
                        </a:rPr>
                        <a:t>tg24.sky.it</a:t>
                      </a: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(</a:t>
                      </a: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hlinkClick r:id="rId14" tooltip="AI in aziende italiane, 67% la adotta. Solo 15% pronte ..."/>
                        </a:rPr>
                        <a:t>Sky TG24</a:t>
                      </a: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495265"/>
                  </a:ext>
                </a:extLst>
              </a:tr>
              <a:tr h="774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“Boom di richieste per esperti di intelligenza artificiale: le aziende italiane a caccia di nuove competenze”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hlinkClick r:id="rId15"/>
                        </a:rPr>
                        <a:t>servicematica.com</a:t>
                      </a: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(</a:t>
                      </a: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hlinkClick r:id="rId16" tooltip="Boom di richieste per esperti di intelligenza artificiale"/>
                        </a:rPr>
                        <a:t>SM </a:t>
                      </a:r>
                      <a:r>
                        <a:rPr lang="it-IT" sz="8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hlinkClick r:id="rId16" tooltip="Boom di richieste per esperti di intelligenza artificiale"/>
                        </a:rPr>
                        <a:t>Servicematica</a:t>
                      </a: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563469"/>
                  </a:ext>
                </a:extLst>
              </a:tr>
              <a:tr h="66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“Cresce l’adozione dell’intelligenza artificiale nelle aziende italiane: +34% nell’ultimo anno”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8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hlinkClick r:id="rId17"/>
                        </a:rPr>
                        <a:t>forbes.it</a:t>
                      </a:r>
                      <a:r>
                        <a:rPr lang="it-IT" sz="8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(</a:t>
                      </a:r>
                      <a:r>
                        <a:rPr lang="it-IT" sz="8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hlinkClick r:id="rId18" tooltip="Cresce l'adozione dell'intelligenza artificiale nelle aziende ..."/>
                        </a:rPr>
                        <a:t>Forbes Italia</a:t>
                      </a:r>
                      <a:r>
                        <a:rPr lang="it-IT" sz="8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5798406"/>
                  </a:ext>
                </a:extLst>
              </a:tr>
              <a:tr h="4577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“Impatto dell’Intelligenza Artificiale sul lavoro”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hlinkClick r:id="rId19"/>
                        </a:rPr>
                        <a:t>peoplechange360.it</a:t>
                      </a:r>
                      <a:r>
                        <a:rPr lang="en-US" sz="8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(</a:t>
                      </a:r>
                      <a:r>
                        <a:rPr lang="en-US" sz="8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hlinkClick r:id="rId20" tooltip="Impatto dell'Intelligenza Artificiale sul lavoro"/>
                        </a:rPr>
                        <a:t>People &amp; Change 360</a:t>
                      </a:r>
                      <a:r>
                        <a:rPr lang="en-US" sz="8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918551"/>
                  </a:ext>
                </a:extLst>
              </a:tr>
              <a:tr h="66906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“Intelligenza artificiale: in Italia ci aiuterà a compensare la carenza di lavoratori”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hlinkClick r:id="rId21"/>
                        </a:rPr>
                        <a:t>linkiesta.it</a:t>
                      </a: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(</a:t>
                      </a: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  <a:hlinkClick r:id="rId22" tooltip="L'intelligenza artificiale ci aiuterà a compensare la carenza ..."/>
                        </a:rPr>
                        <a:t>Linkiesta.it</a:t>
                      </a:r>
                      <a:r>
                        <a:rPr lang="it-IT" sz="8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)</a:t>
                      </a:r>
                    </a:p>
                  </a:txBody>
                  <a:tcPr marL="19535" marR="19535" marT="9767" marB="976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266269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6E9F02-CA93-FCE2-A078-EA461759E07F}"/>
              </a:ext>
            </a:extLst>
          </p:cNvPr>
          <p:cNvSpPr txBox="1"/>
          <p:nvPr/>
        </p:nvSpPr>
        <p:spPr>
          <a:xfrm>
            <a:off x="0" y="4859556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PS. molti di questi articoli sono stati scritti con l’aiuto dell’AI</a:t>
            </a:r>
          </a:p>
        </p:txBody>
      </p:sp>
    </p:spTree>
    <p:extLst>
      <p:ext uri="{BB962C8B-B14F-4D97-AF65-F5344CB8AC3E}">
        <p14:creationId xmlns:p14="http://schemas.microsoft.com/office/powerpoint/2010/main" val="3608756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15384"/>
            <a:ext cx="3435236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Gradient Checkpointing</a:t>
            </a:r>
            <a:endParaRPr lang="en-US" sz="2400" dirty="0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21461A64-D562-F758-012C-1252CF368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1" y="709536"/>
            <a:ext cx="4682835" cy="413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Gradient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Checkpointing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(noto anche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</a:t>
            </a:r>
            <a:r>
              <a:rPr kumimoji="0" lang="it-IT" altLang="it-IT" sz="125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activation</a:t>
            </a:r>
            <a:r>
              <a:rPr kumimoji="0" lang="it-IT" altLang="it-IT" sz="125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checkpointing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è una tecnica potente per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ridurre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l’occupazione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memoria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durante l’addestramento, al costo di un leggero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aumento del carico computazionale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L’idea è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memorizzare tutte le attivazioni intermedie necessarie per la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backpropagation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ricalcolarne alcune “on the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fly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” quando servono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nello specifico: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il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forward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pass 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sistema non salva tutto in memoria, conserva solo alcune informazioni importanti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il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backward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pass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quando un’attivazione non è disponibile, viene ricalcolata a partire dall’ultima attivazione salvata.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permette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liberare una notevole quantità di memoria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può essere utilizzata per aumentare la dimensione del batch o per addestrare modelli più grandi, con un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compromesso accettabile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termini di tempo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calcolo aggiuntivo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4" name="Shape 24">
            <a:extLst>
              <a:ext uri="{FF2B5EF4-FFF2-40B4-BE49-F238E27FC236}">
                <a16:creationId xmlns:a16="http://schemas.microsoft.com/office/drawing/2014/main" id="{BFB2F6FA-791D-30C1-AF30-7C6495071C92}"/>
              </a:ext>
            </a:extLst>
          </p:cNvPr>
          <p:cNvSpPr/>
          <p:nvPr/>
        </p:nvSpPr>
        <p:spPr>
          <a:xfrm>
            <a:off x="5040867" y="0"/>
            <a:ext cx="410313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1AD9036-B2AE-317C-D754-D2DB1B111D33}"/>
              </a:ext>
            </a:extLst>
          </p:cNvPr>
          <p:cNvSpPr txBox="1"/>
          <p:nvPr/>
        </p:nvSpPr>
        <p:spPr>
          <a:xfrm>
            <a:off x="5429485" y="774991"/>
            <a:ext cx="319497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👉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contesto del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 learning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attivazioni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(in inglese </a:t>
            </a:r>
            <a:r>
              <a:rPr lang="it-IT" sz="125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activations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sono 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risultati intermedi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ogni livello della rete neurale calcola durante 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forward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pass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(cioè quando l’input passa dalla prima all’ultima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layer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produrre l’output)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9DDCA64-5413-E77D-DA6E-5138B7904104}"/>
              </a:ext>
            </a:extLst>
          </p:cNvPr>
          <p:cNvSpPr txBox="1"/>
          <p:nvPr/>
        </p:nvSpPr>
        <p:spPr>
          <a:xfrm>
            <a:off x="5429485" y="2668044"/>
            <a:ext cx="45720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 Memoria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+ Carico CPU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10"/>
          <p:cNvSpPr/>
          <p:nvPr/>
        </p:nvSpPr>
        <p:spPr>
          <a:xfrm>
            <a:off x="259058" y="234863"/>
            <a:ext cx="2856551" cy="63863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Framework </a:t>
            </a:r>
            <a:r>
              <a:rPr lang="en-US" sz="22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Principali</a:t>
            </a:r>
            <a:endParaRPr lang="en-US" sz="225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Training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distribuito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59058" y="1031007"/>
            <a:ext cx="4099548" cy="346248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L'implementazione di tecniche avanzate di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training distribuito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può essere complessa. Fortunatamente, esistono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framework specializzati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astraggono gran parte di questa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framework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diventati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lo standard de-facto per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l'addestramento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all'avanguardia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come GPT-3, BLOOM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centinaia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miliardi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parametri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scelta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framework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dipende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dalle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esigenze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specifiche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offre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maggiore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flessibilità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diverse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ottimizzazione</a:t>
            </a: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Megatron-LM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particolarmente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linguistici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grandi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dimensioni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7" name="Shape 24">
            <a:extLst>
              <a:ext uri="{FF2B5EF4-FFF2-40B4-BE49-F238E27FC236}">
                <a16:creationId xmlns:a16="http://schemas.microsoft.com/office/drawing/2014/main" id="{669BB71F-4C2C-6D17-12E7-EEF276C6EF7D}"/>
              </a:ext>
            </a:extLst>
          </p:cNvPr>
          <p:cNvSpPr/>
          <p:nvPr/>
        </p:nvSpPr>
        <p:spPr>
          <a:xfrm>
            <a:off x="5040867" y="0"/>
            <a:ext cx="410313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F6777749-6E49-EB5E-A6F3-F3065C1C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473" y="950216"/>
            <a:ext cx="3169920" cy="3624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💡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DeepSpeed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(Microsoft)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ZeRO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(Zero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Redundancy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Optimizer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Pipeline e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tensor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parallelism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Offloading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 CPU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💡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Megatron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-LM (NVIDIA)</a:t>
            </a:r>
            <a:b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Ottimizzato per modelli Transformer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Implementazioni efficienti di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tensor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parallelism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👉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 Transformer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 tipo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rete neurale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pensata per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capire e generare sequenze di dati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come il linguaggio.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599" y="288777"/>
            <a:ext cx="4662217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Tecniche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ottimizzazione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Applicabilità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piccoli</a:t>
            </a:r>
            <a:endParaRPr lang="en-US" sz="19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24" name="Shape 21"/>
          <p:cNvSpPr/>
          <p:nvPr/>
        </p:nvSpPr>
        <p:spPr>
          <a:xfrm>
            <a:off x="5394982" y="-1"/>
            <a:ext cx="3749018" cy="5143501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1F80EF9B-A750-160A-0B9D-3CD6C3313604}"/>
              </a:ext>
            </a:extLst>
          </p:cNvPr>
          <p:cNvSpPr txBox="1"/>
          <p:nvPr/>
        </p:nvSpPr>
        <p:spPr>
          <a:xfrm>
            <a:off x="228599" y="1326534"/>
            <a:ext cx="4227833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Sebbene queste tecniche siano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nate per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l’addestramento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enormi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alcune di esse possono essere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 anche in contesti più limitati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Mixed Precision Training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 GPU recenti può portare a un’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accelerazione significativa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(fino a 2-3x) anche per modelli di medie dimensioni,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senza particolari svantaggi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Gradient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Checkpointing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può essere l’unica soluzione per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aumentare la dimensione del batch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migliorare la stabilità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 training quando si lavora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modelli che saturano la memoria della GPU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come quelli per la segmentazione di immagini ad alta risoluzione.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C3DCC375-2BD1-6EB9-59BC-4FA8A01A3254}"/>
              </a:ext>
            </a:extLst>
          </p:cNvPr>
          <p:cNvSpPr txBox="1"/>
          <p:nvPr/>
        </p:nvSpPr>
        <p:spPr>
          <a:xfrm>
            <a:off x="5608321" y="395594"/>
            <a:ext cx="3307080" cy="4562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Quando è overkill?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e Model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Parallelism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 una singola macchina con una o due GPU può essere controproducente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L’overhead di comunicazione (risorse di CPU richieste per gestire il parallelismo) può superare i benefici.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Data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Parallelism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diventa interessante a partire da 2-4 GPU.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/>
              <a:t>👉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 pratici su CPU/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Colab</a:t>
            </a: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un ambiente come Google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Colab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dove si ha accesso a una singola GPU, il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Mixed Precision Training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la tecnica più efficace per ottimizzare l’uso delle risorse.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Anche 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Gradient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Checkpointing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può essere utile per modelli di visione o NLP che richiedono molta memoria.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13910"/>
            <a:ext cx="2212144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2C76C746-4536-A156-09B5-74E76F238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802430"/>
            <a:ext cx="5402580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questa lezione abbiamo esplorato le tecniche fondamentali per l’addestramento di modelli di deep learning su larga scala.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Abbiamo visto come superare i limiti di memoria e di tempo computazionale attraverso diverse strategie: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Parallelism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(accelera il training replicando il modello e suddividendo i dati)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Parallelism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(permette di addestrare modelli giganti suddividendo il modello stesso su più GPU)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Mixed Precision Training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(riduce la memoria e aumenta la velocità utilizzando formati numerici a precisione ridotta)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Gradient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Checkpointing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(risparmia memoria ricalcolando le attivazioni durante la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backpropagation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scelta della tecnica giusta dipende sempre dal contesto: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dimensione del modello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l’hardware a disposizione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obiettivi di performance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Spesso, le soluzioni più efficaci combinano più approcci.</a:t>
            </a:r>
          </a:p>
        </p:txBody>
      </p:sp>
      <p:sp>
        <p:nvSpPr>
          <p:cNvPr id="23" name="Shape 25">
            <a:extLst>
              <a:ext uri="{FF2B5EF4-FFF2-40B4-BE49-F238E27FC236}">
                <a16:creationId xmlns:a16="http://schemas.microsoft.com/office/drawing/2014/main" id="{ABB2A923-F3FB-5878-D150-666CA7AC8A6A}"/>
              </a:ext>
            </a:extLst>
          </p:cNvPr>
          <p:cNvSpPr/>
          <p:nvPr/>
        </p:nvSpPr>
        <p:spPr>
          <a:xfrm>
            <a:off x="5394982" y="1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 dirty="0"/>
          </a:p>
        </p:txBody>
      </p:sp>
      <p:pic>
        <p:nvPicPr>
          <p:cNvPr id="24" name="Immagine 23" descr="Immagine che contiene testo, computer, Attrezzatura per ufficio, Tastiera del computer&#10;&#10;Il contenuto generato dall'IA potrebbe non essere corretto.">
            <a:extLst>
              <a:ext uri="{FF2B5EF4-FFF2-40B4-BE49-F238E27FC236}">
                <a16:creationId xmlns:a16="http://schemas.microsoft.com/office/drawing/2014/main" id="{0B31515F-FC0C-F456-D16B-C0A5D8C15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01447" y="2709855"/>
            <a:ext cx="2136088" cy="152439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0DA1303-490F-2D3A-80BE-23566B3456A8}"/>
              </a:ext>
            </a:extLst>
          </p:cNvPr>
          <p:cNvSpPr txBox="1"/>
          <p:nvPr/>
        </p:nvSpPr>
        <p:spPr>
          <a:xfrm>
            <a:off x="5916941" y="802430"/>
            <a:ext cx="272414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Nella prossima lezione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vedremo in maniera più approfondita i limiti del </a:t>
            </a:r>
            <a:r>
              <a:rPr lang="it-IT" alt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  <a:endParaRPr lang="it-IT" sz="12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 del pre-training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057275"/>
            <a:ext cx="857250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7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F6C4A35-7F12-A6BC-909B-8E08A853509A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881D419-06E9-9C97-462A-6AA47BACFB6F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8625" y="272534"/>
            <a:ext cx="3935373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 di Apprendimento</a:t>
            </a:r>
            <a:endParaRPr lang="en-US" sz="2400" dirty="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D50BD60F-EC80-E569-F825-446531635AB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28623" y="1248111"/>
            <a:ext cx="5217103" cy="3070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 termine di questo modulo, sarete in grado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comprendere le principali limitazioni del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nei modelli linguistici di grandi dimensioni (LLM).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Analizzeremo in dettaglio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sfide più comuni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come le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allucinazioni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derivanti da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 di training rumorosi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difficoltà di aggiornamento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 modelli.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Valuteremo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questi problemi influenzano l’affidabilità, la sicurezza e l’efficacia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delle applicazioni basate su IA generativa in contesti reali, dal business alla ricerca accademica.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🎯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Introdurremo approcci complementari come il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Retrieval-Augmented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Generation (RAG)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il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consentono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migliorare le performance dei modelli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-addestrati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pic>
        <p:nvPicPr>
          <p:cNvPr id="5" name="Immagine 4" descr="Immagine che contiene aria aperta, testo, segnaletica, albero&#10;&#10;Il contenuto generato dall'IA potrebbe non essere corretto.">
            <a:extLst>
              <a:ext uri="{FF2B5EF4-FFF2-40B4-BE49-F238E27FC236}">
                <a16:creationId xmlns:a16="http://schemas.microsoft.com/office/drawing/2014/main" id="{1ACA5D2D-802F-AB51-996C-009EDBD28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34331" y="1828800"/>
            <a:ext cx="2517485" cy="18881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E33F992-CA32-7DFB-BF1A-12958F154F81}"/>
              </a:ext>
            </a:extLst>
          </p:cNvPr>
          <p:cNvSpPr txBox="1"/>
          <p:nvPr/>
        </p:nvSpPr>
        <p:spPr>
          <a:xfrm>
            <a:off x="0" y="5288080"/>
            <a:ext cx="3695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flickr.com/photos/amberkennedy/3258334775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sa/3.0/"/>
              </a:rPr>
              <a:t>CC BY-SA</a:t>
            </a:r>
            <a:endParaRPr lang="it-IT" sz="9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A0C81-E491-53AF-5B9B-141FA1B9F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>
            <a:extLst>
              <a:ext uri="{FF2B5EF4-FFF2-40B4-BE49-F238E27FC236}">
                <a16:creationId xmlns:a16="http://schemas.microsoft.com/office/drawing/2014/main" id="{FD77FCA5-EE12-ED00-11A8-B32695E89263}"/>
              </a:ext>
            </a:extLst>
          </p:cNvPr>
          <p:cNvSpPr/>
          <p:nvPr/>
        </p:nvSpPr>
        <p:spPr>
          <a:xfrm>
            <a:off x="0" y="1140176"/>
            <a:ext cx="4572000" cy="4003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F4AAF88E-0466-C935-434E-C03E48DA3AAF}"/>
              </a:ext>
            </a:extLst>
          </p:cNvPr>
          <p:cNvSpPr/>
          <p:nvPr/>
        </p:nvSpPr>
        <p:spPr>
          <a:xfrm>
            <a:off x="428624" y="297790"/>
            <a:ext cx="8570595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Introduzione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 algn="l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Pre-training vs Training</a:t>
            </a:r>
            <a:endParaRPr lang="en-US" sz="1900" dirty="0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7BEFBEE1-D0A9-DD6E-BEF5-1B3B1A488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309453"/>
            <a:ext cx="4267200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🧠 1.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 (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-addestramento)</a:t>
            </a:r>
          </a:p>
          <a:p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la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fase in cui il modello impara da zero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basi del linguaggio o dei dati.</a:t>
            </a: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caso di un modello come ChatGPT o BERT, significa che: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legge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enormi quantità di testo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(internet, libri, articoli, ecc.)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regole generali del linguaggio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le relazioni tra parole, la grammatica, il senso comune, ecc.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questa fase, il modello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ha uno scopo preciso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impara 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predire la parola successiva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una frase (task molto generale).</a:t>
            </a: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"Il gatto dorme sul ___" → il modello impara che “tavolo”, “letto” o “divano” hanno senso.</a:t>
            </a:r>
          </a:p>
        </p:txBody>
      </p:sp>
      <p:sp>
        <p:nvSpPr>
          <p:cNvPr id="21" name="Shape 0">
            <a:extLst>
              <a:ext uri="{FF2B5EF4-FFF2-40B4-BE49-F238E27FC236}">
                <a16:creationId xmlns:a16="http://schemas.microsoft.com/office/drawing/2014/main" id="{6AEA8A44-717B-A1B8-3C0C-BB1508DE780A}"/>
              </a:ext>
            </a:extLst>
          </p:cNvPr>
          <p:cNvSpPr/>
          <p:nvPr/>
        </p:nvSpPr>
        <p:spPr>
          <a:xfrm>
            <a:off x="4572000" y="1140176"/>
            <a:ext cx="4572000" cy="4003324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2DDFC5-45AF-D6C3-361C-DD21AD134071}"/>
              </a:ext>
            </a:extLst>
          </p:cNvPr>
          <p:cNvSpPr txBox="1"/>
          <p:nvPr/>
        </p:nvSpPr>
        <p:spPr>
          <a:xfrm>
            <a:off x="4709504" y="1309453"/>
            <a:ext cx="428971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🧩 2. Training (o fine-tuning / addestramento specifico)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Dopo il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-training, si fa un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addestramento mirato su un compito specifico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esempio: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capire il sentiment di una recensione (positivo/negativo)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rispondere a domande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scrivere codice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comportarsi in modo più “umano” come fa ChatGPT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questa fase si usa 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molto meno testo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più “di qualità” e mirato, spesso con esempi etichettati o supervisionati.</a:t>
            </a:r>
          </a:p>
          <a:p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456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8624" y="297790"/>
            <a:ext cx="8570595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Introduzione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 algn="l">
              <a:buNone/>
            </a:pP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Perché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pre-training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sono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problema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concreto</a:t>
            </a:r>
            <a:endParaRPr lang="en-US" sz="1900" dirty="0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FCAFCAEE-E434-E2AD-E9D0-6259229D4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4" y="1174798"/>
            <a:ext cx="3811917" cy="374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linguistici di grandi dimensioni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(LLM), come GPT-3 o BERT,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hanno trasformato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profondamente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modo in cui interagiamo con le macchine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loro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capacità di generare testo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tradurre lingue e rispondere a domande in modo quasi umano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deriva da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processo chiamato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questa fase, 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vengono addestrati su enormi quantità di dati testuali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provenienti da Internet, libri e altre fonti,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imparando a riconoscere pattern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regole grammaticali e una vasta conoscenza del mondo.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Tuttavia, questo approccio presenta </a:t>
            </a:r>
            <a:r>
              <a:rPr lang="it-IT" alt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limitazioni intrinseche</a:t>
            </a: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non possono essere ignorate.</a:t>
            </a:r>
          </a:p>
        </p:txBody>
      </p:sp>
      <p:sp>
        <p:nvSpPr>
          <p:cNvPr id="21" name="Shape 0">
            <a:extLst>
              <a:ext uri="{FF2B5EF4-FFF2-40B4-BE49-F238E27FC236}">
                <a16:creationId xmlns:a16="http://schemas.microsoft.com/office/drawing/2014/main" id="{5E501261-BDA4-7FE0-88AF-DD3C275A1BCF}"/>
              </a:ext>
            </a:extLst>
          </p:cNvPr>
          <p:cNvSpPr/>
          <p:nvPr/>
        </p:nvSpPr>
        <p:spPr>
          <a:xfrm>
            <a:off x="4572000" y="1150620"/>
            <a:ext cx="4572000" cy="3238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4E779B0-72DD-C4C3-112E-D60F47388864}"/>
              </a:ext>
            </a:extLst>
          </p:cNvPr>
          <p:cNvSpPr txBox="1"/>
          <p:nvPr/>
        </p:nvSpPr>
        <p:spPr>
          <a:xfrm>
            <a:off x="4918707" y="1367158"/>
            <a:ext cx="389383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kumimoji="0" lang="it-IT" altLang="it-IT" sz="125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 non è una bacchetta magica: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modelli non </a:t>
            </a:r>
            <a:r>
              <a:rPr kumimoji="0" lang="it-IT" altLang="it-IT" sz="125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comprendono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realmente il testo come un essere umano, ma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imparano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semplicemente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prevedere la parola successiva in una sequenza.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🎭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Questa differenza è fondamentale, perché è alla base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problemi concreti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generazione di informazioni false 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(allucinazioni)</a:t>
            </a:r>
            <a:b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riproduzione di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stereotipi</a:t>
            </a:r>
            <a:r>
              <a:rPr kumimoji="0" lang="it-IT" altLang="it-IT" sz="12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endParaRPr lang="it-IT" alt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rapida obsolescenza delle conoscenze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5782" y="149572"/>
            <a:ext cx="3544240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Allucinazioni</a:t>
            </a:r>
            <a:b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Cos'è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un'Allucinazione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LLM</a:t>
            </a:r>
            <a:endParaRPr lang="en-US" sz="1900" dirty="0"/>
          </a:p>
        </p:txBody>
      </p:sp>
      <p:sp>
        <p:nvSpPr>
          <p:cNvPr id="27" name="Shape 0">
            <a:extLst>
              <a:ext uri="{FF2B5EF4-FFF2-40B4-BE49-F238E27FC236}">
                <a16:creationId xmlns:a16="http://schemas.microsoft.com/office/drawing/2014/main" id="{67D0216C-59E5-E4EE-8016-63F28FA5EC40}"/>
              </a:ext>
            </a:extLst>
          </p:cNvPr>
          <p:cNvSpPr/>
          <p:nvPr/>
        </p:nvSpPr>
        <p:spPr>
          <a:xfrm>
            <a:off x="365782" y="1008360"/>
            <a:ext cx="4206218" cy="3573782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D12D6F-159D-17F2-9001-02E0980B3B75}"/>
              </a:ext>
            </a:extLst>
          </p:cNvPr>
          <p:cNvSpPr txBox="1"/>
          <p:nvPr/>
        </p:nvSpPr>
        <p:spPr>
          <a:xfrm>
            <a:off x="594382" y="1123922"/>
            <a:ext cx="3215640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contesto dei modelli linguistici, un’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allucinazione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 verifica quando un LLM genera informazioni che sono errate, prive di senso o non coerenti con i dati di input.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altre parole, il modello “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inventa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” fatti, eventi o dettagli che non trovano riscontro nella realtà o nel contesto fornito.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fenomeno non è un errore tecnico, ma una conseguenza naturale del modo in cui questi modelli funzionano: gli LLM sono progettati per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creare testo plausibile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non per fornire dati verificati.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137B9F-B05A-EBE8-588F-DCECA9CA55B4}"/>
              </a:ext>
            </a:extLst>
          </p:cNvPr>
          <p:cNvSpPr txBox="1"/>
          <p:nvPr/>
        </p:nvSpPr>
        <p:spPr>
          <a:xfrm>
            <a:off x="4937782" y="1101060"/>
            <a:ext cx="3909071" cy="3831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400" dirty="0"/>
              <a:t>🎭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allucinazioni possono manifestarsi in diversi modi: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Invenzione di fatti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(ad esempio citare studi o eventi inesistenti)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Dettagli incoerenti o contraddittori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(come cambiare versione durante una conversazione)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 fuori contesto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(testi grammaticalmente corretti ma irrilevanti)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causa principale è legata al modo in cui i modelli vengono addestrati: imparano a prevedere la parola successiva in base 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probabilità statistiche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 di addestramento sono rumorosi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ambigui o contengono informazioni contrastanti, il modello può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confondersi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generare output che sembrano credibili ma sono in realtà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falsi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930148" y="1049655"/>
            <a:ext cx="4213852" cy="329184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73" y="287655"/>
            <a:ext cx="762000" cy="762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20018" y="297790"/>
            <a:ext cx="4023354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Allucinazioni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Pratici e Rischi d'Uso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320018" y="1402914"/>
            <a:ext cx="4023354" cy="258532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allucinazioni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possono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articoli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notizie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eventi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accaduti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false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citazioni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inesistenti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alimentando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disinformazione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🚨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chatbot medico potrebbe suggerire dosaggi sbagliati o terapie inappropriate a causa di un'allucinazione, con gravi conseguenze per la salute del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paziente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rischi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includono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perdita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fiducia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degli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danni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reputazionali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le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aziende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potenziali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conseguenze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legali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finanziarie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dovute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decisioni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basate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informazioni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false.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663418" y="4743707"/>
            <a:ext cx="402335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575" dirty="0"/>
          </a:p>
        </p:txBody>
      </p:sp>
      <p:pic>
        <p:nvPicPr>
          <p:cNvPr id="10" name="Immagine 9" descr="Immagine che contiene testo, giornale, libro, Pubblicazione">
            <a:extLst>
              <a:ext uri="{FF2B5EF4-FFF2-40B4-BE49-F238E27FC236}">
                <a16:creationId xmlns:a16="http://schemas.microsoft.com/office/drawing/2014/main" id="{DCA2D629-99DD-62DE-58B0-7E1D3BE2F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72539" y="1746885"/>
            <a:ext cx="2521435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4BE0A-AEA9-9106-C59A-487397C77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1A3265-C681-B2AA-34D9-973F54CF614D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8ECFEBD2-4E8D-A008-8A3F-A43F0BCF0FBC}"/>
              </a:ext>
            </a:extLst>
          </p:cNvPr>
          <p:cNvSpPr/>
          <p:nvPr/>
        </p:nvSpPr>
        <p:spPr>
          <a:xfrm>
            <a:off x="285750" y="285750"/>
            <a:ext cx="732412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Perché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è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importante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studiare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comprendere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l’IA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? </a:t>
            </a:r>
            <a:endParaRPr lang="en-US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195363-0A19-EC90-7D0A-0438413C0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97" y="897255"/>
            <a:ext cx="7305675" cy="2619375"/>
          </a:xfrm>
          <a:prstGeom prst="rect">
            <a:avLst/>
          </a:prstGeom>
        </p:spPr>
      </p:pic>
      <p:pic>
        <p:nvPicPr>
          <p:cNvPr id="3074" name="Picture 2" descr="La Provincia ChatGPT dice la sua.">
            <a:extLst>
              <a:ext uri="{FF2B5EF4-FFF2-40B4-BE49-F238E27FC236}">
                <a16:creationId xmlns:a16="http://schemas.microsoft.com/office/drawing/2014/main" id="{0F5322E3-BCB3-591E-109C-EEA3BE3BE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09" y="2649855"/>
            <a:ext cx="2009775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ttore curvo 2">
            <a:extLst>
              <a:ext uri="{FF2B5EF4-FFF2-40B4-BE49-F238E27FC236}">
                <a16:creationId xmlns:a16="http://schemas.microsoft.com/office/drawing/2014/main" id="{816DD83E-51D0-24E5-32AB-49D1E1EA053A}"/>
              </a:ext>
            </a:extLst>
          </p:cNvPr>
          <p:cNvCxnSpPr>
            <a:endCxn id="3074" idx="3"/>
          </p:cNvCxnSpPr>
          <p:nvPr/>
        </p:nvCxnSpPr>
        <p:spPr>
          <a:xfrm rot="5400000">
            <a:off x="2050732" y="2915602"/>
            <a:ext cx="1211580" cy="52387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549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7873" y="226963"/>
            <a:ext cx="2771593" cy="6646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Dataset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Rumorosi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  <a:b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Fonti di Rumore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Dati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228600" y="712438"/>
            <a:ext cx="65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419" dirty="0"/>
          </a:p>
        </p:txBody>
      </p:sp>
      <p:sp>
        <p:nvSpPr>
          <p:cNvPr id="29" name="Shape 0">
            <a:extLst>
              <a:ext uri="{FF2B5EF4-FFF2-40B4-BE49-F238E27FC236}">
                <a16:creationId xmlns:a16="http://schemas.microsoft.com/office/drawing/2014/main" id="{8B6A4535-5F66-F15D-E5F2-CE0402A03846}"/>
              </a:ext>
            </a:extLst>
          </p:cNvPr>
          <p:cNvSpPr/>
          <p:nvPr/>
        </p:nvSpPr>
        <p:spPr>
          <a:xfrm>
            <a:off x="5059680" y="0"/>
            <a:ext cx="408432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924677D-E8D0-D210-0DAA-83A0342612F0}"/>
              </a:ext>
            </a:extLst>
          </p:cNvPr>
          <p:cNvSpPr txBox="1"/>
          <p:nvPr/>
        </p:nvSpPr>
        <p:spPr>
          <a:xfrm>
            <a:off x="228600" y="1084719"/>
            <a:ext cx="4709182" cy="3962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 del </a:t>
            </a:r>
            <a:r>
              <a:rPr lang="it-IT" sz="125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un modello linguistico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dipende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interamente dalla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 dei dati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cui viene addestrato.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Tuttavia,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dataset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usati per questo scopo — spesso composti da miliardi di pagine web, testi e libri —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 tutt’altro che perfetti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sono detti “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rumorosi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” perché contengono numerose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imperfezioni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possono compromettere l’apprendimento del modello.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400" dirty="0"/>
              <a:t>🔉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principali fonti di rumore includono: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Web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scraping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bassa qualità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introduce contenuti irrilevanti (pubblicità, menu, codice HTML, ecc.)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Duplicati o ridondanze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portano il modello a dare troppa importanza a certe informazioni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Informazioni errate o distorte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possono introdurre </a:t>
            </a:r>
            <a:r>
              <a:rPr lang="it-IT" sz="125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come disinformazione, teorie del complotto o stereotipi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313D869-2F4B-7FAF-7511-C4351A11F839}"/>
              </a:ext>
            </a:extLst>
          </p:cNvPr>
          <p:cNvSpPr txBox="1"/>
          <p:nvPr/>
        </p:nvSpPr>
        <p:spPr>
          <a:xfrm>
            <a:off x="5377633" y="1061859"/>
            <a:ext cx="3649915" cy="363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400" dirty="0"/>
              <a:t>🌪️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Un’altra importante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fonte di rumore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incoerenze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presenti nei dati raccolti da fonti diverse, che possono contenere informazioni contrastanti sullo stesso argomento.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Poiché il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 non dispone di un meccanismo interno per verificare i fatti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può imparare e riprodurre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versioni divergenti della verità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generando risposte contraddittorie.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pulizia dei dataset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rappresenta quindi 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sfida enorme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soprattutto su larga scala.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certa quantità di rumore è inevitabile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influisce direttamente sulle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prestazioni e sull’affidabilità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modello finale.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945573"/>
            <a:ext cx="3941618" cy="3547126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418" y="1222746"/>
            <a:ext cx="3355252" cy="33552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96273" y="214580"/>
            <a:ext cx="4023354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Dataset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Rumorosi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Effetti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sul Modello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4296273" y="1061407"/>
            <a:ext cx="4328182" cy="36779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"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rumore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training ha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effetti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diretti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sulle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performance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b="1" dirty="0"/>
              <a:t>⚠️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presenti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vengono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appresi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riprodotti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portando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discriminatorie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perpetuando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pregiudizi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sociali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modello addestrato su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 contraddittori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avrà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difficoltà a fornire risposte coerenti e affidabili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minando la fiducia dell'utente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rendendo il modello inutilizzabile per applicazioni che richiedono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precisione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just"/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generici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mancano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spesso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profondità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settori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specialistici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medicina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diritto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conseguenza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pre-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avrà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performance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mediocri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domini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informazioni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superficiali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pericolosamente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errate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663418" y="6243894"/>
            <a:ext cx="402335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57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175869"/>
            <a:ext cx="5975995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Aggiornamento lento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br>
              <a:rPr lang="en-US" sz="2419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sfida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mantenere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aggiornati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foundation model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228600" y="556809"/>
            <a:ext cx="65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419" dirty="0"/>
          </a:p>
        </p:txBody>
      </p:sp>
      <p:sp>
        <p:nvSpPr>
          <p:cNvPr id="5" name="Text 2"/>
          <p:cNvSpPr/>
          <p:nvPr/>
        </p:nvSpPr>
        <p:spPr>
          <a:xfrm>
            <a:off x="229061" y="1232490"/>
            <a:ext cx="3931395" cy="31624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modelli linguistici di grandi dimensioni, noti anche come "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foundation model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", vengono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pre-addestrati su un dataset statico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una "fotografia" di Internet e di altre fonti testuali scattata in un preciso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it-IT" sz="1400" dirty="0"/>
              <a:t>📸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significa che la loro conoscenza del mondo è </a:t>
            </a: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congelata alla data di creazione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 dataset.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it-IT" sz="1400" dirty="0"/>
              <a:t>🖼️ 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 esempio, un modello addestrato nel 2021 non avrà alcuna conoscenza di eventi, scoperte o persone emerse nel 2022 o dopo.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it-IT" alt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Questa limitazione rappresenta una sfida importante.</a:t>
            </a:r>
          </a:p>
        </p:txBody>
      </p:sp>
      <p:sp>
        <p:nvSpPr>
          <p:cNvPr id="19" name="Shape 0">
            <a:extLst>
              <a:ext uri="{FF2B5EF4-FFF2-40B4-BE49-F238E27FC236}">
                <a16:creationId xmlns:a16="http://schemas.microsoft.com/office/drawing/2014/main" id="{9A341C6B-28F5-AEB7-5383-54722AB229D8}"/>
              </a:ext>
            </a:extLst>
          </p:cNvPr>
          <p:cNvSpPr/>
          <p:nvPr/>
        </p:nvSpPr>
        <p:spPr>
          <a:xfrm>
            <a:off x="4267200" y="1005841"/>
            <a:ext cx="4876799" cy="397764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0" name="Rectangle 1">
            <a:extLst>
              <a:ext uri="{FF2B5EF4-FFF2-40B4-BE49-F238E27FC236}">
                <a16:creationId xmlns:a16="http://schemas.microsoft.com/office/drawing/2014/main" id="{AFB40E8D-2907-3F73-2F8A-11CDC06EF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179150"/>
            <a:ext cx="4282375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Mantenere aggiornati i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foundation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 è un processo estremamente complesso e costoso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diverse ragioni: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 computazionali elevatissimi: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può richiedere mesi di lavoro e l’uso di migliaia di GPU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Complessità tecnica: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aggiornare un modello può causare problemi come il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catastrophic</a:t>
            </a:r>
            <a:r>
              <a:rPr kumimoji="0" lang="it-IT" altLang="it-IT" sz="125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kumimoji="0" lang="it-IT" altLang="it-IT" sz="125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forgetting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(perdita di conoscenze precedenti)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Disponibilità dei dati: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raccogliere e processare nuovi dataset di alta qualità richiede tempo, risorse e infrastrutture adeguate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1400" dirty="0"/>
              <a:t>⏳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conseguenza,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kumimoji="0" lang="it-IT" altLang="it-IT" sz="125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foundation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 diventano 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rapidamente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obsoleti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fornendo risposte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datate o imprecise</a:t>
            </a: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 eventi recenti.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296364"/>
            <a:ext cx="3676990" cy="351947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273" y="2027386"/>
            <a:ext cx="2731464" cy="27314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919" y="327657"/>
            <a:ext cx="6070894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Costi Economici ed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Energetici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Risorse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richieste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training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larga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scala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4175120" y="1296364"/>
            <a:ext cx="4023354" cy="346248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L'addestramento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linguistico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grandi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dimensioni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richiede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migliaia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GPU o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acceleratori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hardware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specializzati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con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singolo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chip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può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decine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migliaia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euro. Un cluster di training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può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investimento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centinaia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milioni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euro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solo in hardware.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l'hardware più potente, il processo di pre-training può richiedere settimane o mesi di calcolo ininterrotto. Il costo dell'elettricità per alimentare e raffreddare questi data center per un periodo così lungo è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astronomico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Oltre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dell'hardware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dell'energia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necessari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team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ingegneri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ricercatori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altamente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specializzati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Si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stima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training di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come GPT-3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diversi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dollari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solo in termini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risorse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computazionali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937782" y="1159535"/>
            <a:ext cx="4206218" cy="3900146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33" y="3211369"/>
            <a:ext cx="1932131" cy="19321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2900" y="329118"/>
            <a:ext cx="6652232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Costi economici ed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energetici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Impatto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ambientale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sostenibilità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4663418" y="2414844"/>
            <a:ext cx="402335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575" dirty="0"/>
          </a:p>
        </p:txBody>
      </p:sp>
      <p:sp>
        <p:nvSpPr>
          <p:cNvPr id="7" name="Text 3"/>
          <p:cNvSpPr/>
          <p:nvPr/>
        </p:nvSpPr>
        <p:spPr>
          <a:xfrm>
            <a:off x="342900" y="1478392"/>
            <a:ext cx="4023354" cy="28854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 center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ospitano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cluster di training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consumano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enormi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quantità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elettricità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stima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singolo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grandi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dimensioni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possa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emettere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centinaia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tonnellate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CO2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l'equivalente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emissioni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decine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automobili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un anno.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data center non solo consumano energia, ma anche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enormi quantità di acqua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i loro sistemi di raffreddamento. 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un'era di crescente scarsità idrica, questo utilizzo intensivo di una risorsa preziosa è un ulteriore fattore di preoccupazione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ambientale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7CB8613-F7E1-E53E-63D9-BD9F134E62EE}"/>
              </a:ext>
            </a:extLst>
          </p:cNvPr>
          <p:cNvSpPr txBox="1"/>
          <p:nvPr/>
        </p:nvSpPr>
        <p:spPr>
          <a:xfrm>
            <a:off x="5097783" y="1272354"/>
            <a:ext cx="3886216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ricerca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concentrando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sviluppo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piccoli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ed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efficienti</a:t>
            </a:r>
            <a:endParaRPr lang="en-US" sz="125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degli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algoritmi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L'utilizzo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energia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fonti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rinnovabili</a:t>
            </a:r>
            <a:endParaRPr lang="en-US" sz="125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5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bilanciare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corsa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verso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sempre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potenti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uno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sviluppo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tecnologico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ecologicamente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responsabile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8768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394982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8600" y="434970"/>
            <a:ext cx="7056120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Necessità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approcci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complementari</a:t>
            </a:r>
            <a:endParaRPr lang="en-US" sz="2400" dirty="0"/>
          </a:p>
        </p:txBody>
      </p:sp>
      <p:sp>
        <p:nvSpPr>
          <p:cNvPr id="30" name="Shape 27"/>
          <p:cNvSpPr/>
          <p:nvPr/>
        </p:nvSpPr>
        <p:spPr>
          <a:xfrm>
            <a:off x="4328160" y="1239273"/>
            <a:ext cx="4815840" cy="3736587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244A5A95-3775-38BF-9238-CE08B157377B}"/>
              </a:ext>
            </a:extLst>
          </p:cNvPr>
          <p:cNvSpPr txBox="1"/>
          <p:nvPr/>
        </p:nvSpPr>
        <p:spPr>
          <a:xfrm>
            <a:off x="182880" y="1322710"/>
            <a:ext cx="3764280" cy="319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limitazioni del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 rendono necessario integrare i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foundation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 con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approcci complementari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400" dirty="0"/>
              <a:t>💡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Retrieval-Augmented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Generation (RAG)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combina un modello linguistico con un sistema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recupero delle informazioni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permettendo di accedere 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conoscenze esterne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aggiornate, riducendo drasticamente le allucinazioni e garantendo informazioni attuali.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📘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chiedi a un LLM “Chi ha vinto gli Oscar 2025?”, un modello solo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-addestrato non lo sa. Un modello con RAG va a cercarlo in un database recente e poi risponde correttamente.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D1FA3F4-4585-21F6-E67C-C18C82DC884A}"/>
              </a:ext>
            </a:extLst>
          </p:cNvPr>
          <p:cNvSpPr txBox="1"/>
          <p:nvPr/>
        </p:nvSpPr>
        <p:spPr>
          <a:xfrm>
            <a:off x="4579620" y="1304300"/>
            <a:ext cx="4312920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🧩 Spesso, 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soluzione mig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liore consiste nel combinare queste tecniche in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approcci ibridi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per sfruttare la potenza dei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foundation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model in modo più controllato e sicuro: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usando la RAG per avere dati aggiornati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aggiungendo fine-tuning o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adapters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compiti specializzati</a:t>
            </a:r>
          </a:p>
          <a:p>
            <a:pPr>
              <a:buNone/>
            </a:pPr>
            <a:endParaRPr lang="it-IT" sz="1400" dirty="0"/>
          </a:p>
          <a:p>
            <a:pPr>
              <a:buNone/>
            </a:pPr>
            <a:r>
              <a:rPr lang="it-IT" sz="1400" dirty="0"/>
              <a:t>🔍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adatta il modello 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compiti o domini specifici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migliorando le performance e riducendo i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400" dirty="0"/>
              <a:t>🔍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adapters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sono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piccoli moduli aggiunti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 modello che gli permettono di imparare cose nuove senza doverlo riaddestrare da zero. È come aggiungere un’estensione o un “plugin” al cervello del modello.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600" y="213910"/>
            <a:ext cx="2212144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/>
          </a:p>
        </p:txBody>
      </p:sp>
      <p:sp>
        <p:nvSpPr>
          <p:cNvPr id="26" name="Shape 27">
            <a:extLst>
              <a:ext uri="{FF2B5EF4-FFF2-40B4-BE49-F238E27FC236}">
                <a16:creationId xmlns:a16="http://schemas.microsoft.com/office/drawing/2014/main" id="{873AD4D2-2407-F5D9-BEA7-5BED1EB3DB4F}"/>
              </a:ext>
            </a:extLst>
          </p:cNvPr>
          <p:cNvSpPr/>
          <p:nvPr/>
        </p:nvSpPr>
        <p:spPr>
          <a:xfrm>
            <a:off x="4328160" y="647701"/>
            <a:ext cx="4815840" cy="432816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27040E6-8945-186C-7BE8-BB9411BCEC16}"/>
              </a:ext>
            </a:extLst>
          </p:cNvPr>
          <p:cNvSpPr txBox="1"/>
          <p:nvPr/>
        </p:nvSpPr>
        <p:spPr>
          <a:xfrm>
            <a:off x="161925" y="891174"/>
            <a:ext cx="38100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In questo modulo abbiamo esplorato le principali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limitazioni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it-IT" sz="12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 nei modelli linguistici di grandi dimensioni.</a:t>
            </a:r>
          </a:p>
          <a:p>
            <a:pPr>
              <a:buNone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Abbiamo visto come fenomeni quali le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allucinazioni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rumorosi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l’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obsolescenza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delle conoscenze e gli alti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economici ed energetici rappresentino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sfide concrete 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lo sviluppo e l’impiego di queste tecnologie.</a:t>
            </a:r>
          </a:p>
          <a:p>
            <a:pPr>
              <a:buNone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La lezione più importante è che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modelli linguistici non sono oracoli infallibili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È fondamentale adottare un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approccio critico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valutando costantemente la qualità, l’accuratezza e l’equità dei loro output.</a:t>
            </a:r>
          </a:p>
          <a:p>
            <a:pPr>
              <a:buNone/>
            </a:pPr>
            <a:endParaRPr 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✅ La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verifica delle fonti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monitoraggio delle performance e la consapevolezza dei limiti intrinseci sono pratiche essenziali per un uso responsabile dell’IA.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9E88A6BE-A23F-CFB4-6476-7501B97A4FE2}"/>
              </a:ext>
            </a:extLst>
          </p:cNvPr>
          <p:cNvSpPr txBox="1"/>
          <p:nvPr/>
        </p:nvSpPr>
        <p:spPr>
          <a:xfrm>
            <a:off x="4929187" y="912183"/>
            <a:ext cx="36137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sfide che abbiamo discusso aprono la strada ai prossimi moduli del corso, dove esploreremo in dettaglio le soluzioni pratiche come il </a:t>
            </a:r>
            <a:r>
              <a:rPr lang="it-IT" sz="12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Retrieval-Augmented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Generation (RAG)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il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analizzando come queste tecniche possano superare i limiti del </a:t>
            </a:r>
            <a:r>
              <a:rPr lang="it-IT" sz="12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-training.</a:t>
            </a:r>
          </a:p>
        </p:txBody>
      </p:sp>
      <p:pic>
        <p:nvPicPr>
          <p:cNvPr id="31" name="Immagine 30" descr="Immagine che contiene testo, computer, Attrezzatura per ufficio, Tastiera del computer">
            <a:extLst>
              <a:ext uri="{FF2B5EF4-FFF2-40B4-BE49-F238E27FC236}">
                <a16:creationId xmlns:a16="http://schemas.microsoft.com/office/drawing/2014/main" id="{BCAF6532-5A3D-414E-BF40-3834B3006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68036" y="2661972"/>
            <a:ext cx="2136088" cy="15243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3E45-268D-E9CC-94BF-B135C8E3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6849008-0506-5679-C2A0-59838D07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AB6657A-3F1A-FFB4-6C83-B2001785E325}"/>
              </a:ext>
            </a:extLst>
          </p:cNvPr>
          <p:cNvSpPr/>
          <p:nvPr/>
        </p:nvSpPr>
        <p:spPr>
          <a:xfrm>
            <a:off x="1568774" y="2234125"/>
            <a:ext cx="6006452" cy="675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Grazie per </a:t>
            </a:r>
            <a:r>
              <a:rPr lang="en-US" sz="4388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l’attenzione</a:t>
            </a:r>
            <a:endParaRPr lang="en-US" sz="4388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B4887-6824-98D6-90FA-0C115A4EBD96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B000130-9DD9-95A3-4F33-5882E247E96A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5300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224DE-3B50-76B6-1B7E-A8E41547B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B803C0EB-A9AB-6477-64CF-D1B5D95BFCCA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98AEDB9F-4E9D-F483-7B9B-7BA5D4933F46}"/>
              </a:ext>
            </a:extLst>
          </p:cNvPr>
          <p:cNvSpPr/>
          <p:nvPr/>
        </p:nvSpPr>
        <p:spPr>
          <a:xfrm>
            <a:off x="285750" y="285750"/>
            <a:ext cx="381514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Cosa ne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pensa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l’IA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dell’IA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?</a:t>
            </a:r>
            <a:endParaRPr lang="en-US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338A1AE-4808-ED35-4E79-92A6AFCF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35" y="963930"/>
            <a:ext cx="6573917" cy="389382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3D733876-46DF-9FE8-9A67-E22BD10A6C25}"/>
              </a:ext>
            </a:extLst>
          </p:cNvPr>
          <p:cNvSpPr/>
          <p:nvPr/>
        </p:nvSpPr>
        <p:spPr>
          <a:xfrm>
            <a:off x="2354580" y="4673084"/>
            <a:ext cx="2895600" cy="18466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535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17A19-ECF2-4268-0E71-F560F0228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F6C1A1-1AF8-85D4-FE07-279243EC847F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C7B024B8-0524-4394-9FB1-15E50B4AA86A}"/>
              </a:ext>
            </a:extLst>
          </p:cNvPr>
          <p:cNvSpPr/>
          <p:nvPr/>
        </p:nvSpPr>
        <p:spPr>
          <a:xfrm>
            <a:off x="285750" y="285750"/>
            <a:ext cx="310501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pensate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? </a:t>
            </a:r>
            <a:endParaRPr lang="en-US" sz="24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5FA2F1A-FF8C-0BDE-481A-CEF63B899BEA}"/>
              </a:ext>
            </a:extLst>
          </p:cNvPr>
          <p:cNvSpPr txBox="1"/>
          <p:nvPr/>
        </p:nvSpPr>
        <p:spPr>
          <a:xfrm>
            <a:off x="784860" y="1211580"/>
            <a:ext cx="7574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Chi comprende l’AI non teme il futuro, </a:t>
            </a:r>
          </a:p>
          <a:p>
            <a:pPr algn="ctr"/>
            <a:r>
              <a:rPr lang="it-IT" sz="28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 progetta.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0FB2FC-135B-6BE1-6071-A0F3E9668307}"/>
              </a:ext>
            </a:extLst>
          </p:cNvPr>
          <p:cNvSpPr txBox="1"/>
          <p:nvPr/>
        </p:nvSpPr>
        <p:spPr>
          <a:xfrm>
            <a:off x="5638800" y="2086094"/>
            <a:ext cx="284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cit. ChatGPT 5, 2025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8B1B308D-0031-3B3D-2993-EF0D3AB0C242}"/>
              </a:ext>
            </a:extLst>
          </p:cNvPr>
          <p:cNvSpPr/>
          <p:nvPr/>
        </p:nvSpPr>
        <p:spPr>
          <a:xfrm>
            <a:off x="1127760" y="1150620"/>
            <a:ext cx="7018020" cy="1421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26A39EA-7B34-F795-09E1-68384EDCE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760" y="3190022"/>
            <a:ext cx="7208520" cy="105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💡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“Cosa ti piacerebbe davvero saper fare bene fra un anno?”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🚀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“Se potessi scegliere un progetto reale su cui lavorare, quale sarebbe?”</a:t>
            </a:r>
            <a:b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2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🔍 </a:t>
            </a:r>
            <a:r>
              <a:rPr kumimoji="0" lang="it-IT" altLang="it-IT" sz="12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“Cosa ti ha spinto a scegliere questo percorso invece di un altro?”</a:t>
            </a:r>
            <a:endParaRPr kumimoji="0" lang="it-IT" altLang="it-IT" sz="12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5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Scaling Laws: parametri, dati, compute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657350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5341C26-BAAF-E8E2-96A9-CB8094E7645A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B0254C-C912-7482-7F59-8391B506E517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358259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Text 21"/>
          <p:cNvSpPr/>
          <p:nvPr/>
        </p:nvSpPr>
        <p:spPr>
          <a:xfrm>
            <a:off x="5798410" y="1511467"/>
            <a:ext cx="3086100" cy="18002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 termine di questa presentazione, avrete una comprensione chiara di come le scaling laws guidano lo sviluppo dei modelli linguistici moderni e perché sono fondamentali per il futuro dell'intelligenza artificiale generativa.</a:t>
            </a:r>
            <a:endParaRPr lang="en-US" sz="135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33BAC3C-0CF8-997D-8A9B-5C689BFE2E6C}"/>
              </a:ext>
            </a:extLst>
          </p:cNvPr>
          <p:cNvSpPr txBox="1"/>
          <p:nvPr/>
        </p:nvSpPr>
        <p:spPr>
          <a:xfrm>
            <a:off x="259490" y="927795"/>
            <a:ext cx="4966894" cy="362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/>
              <a:t>🎯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corso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introduttivo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propone di </a:t>
            </a:r>
            <a:r>
              <a:rPr lang="en-US" sz="13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presentare</a:t>
            </a:r>
            <a:r>
              <a:rPr lang="en-US" sz="13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3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concetto</a:t>
            </a:r>
            <a:r>
              <a:rPr lang="en-US" sz="13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scaling laws 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contesto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linguistici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grandi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dimensioni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(LLM).</a:t>
            </a:r>
            <a:endParaRPr lang="en-US" sz="1350" dirty="0"/>
          </a:p>
          <a:p>
            <a:r>
              <a:rPr lang="en-US" sz="13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1350" dirty="0"/>
          </a:p>
          <a:p>
            <a:r>
              <a:rPr lang="it-IT" sz="1200" dirty="0"/>
              <a:t>🎯 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Esploreremo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 </a:t>
            </a:r>
            <a:r>
              <a:rPr lang="en-US" sz="13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relazioni</a:t>
            </a:r>
            <a:r>
              <a:rPr lang="en-US" sz="13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empiriche</a:t>
            </a:r>
            <a:r>
              <a:rPr lang="en-US" sz="13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 </a:t>
            </a:r>
            <a:b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endParaRPr lang="en-US" sz="13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prestazioni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endParaRPr lang="en-US" sz="13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dimensione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potenza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calcolo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(compute)</a:t>
            </a:r>
          </a:p>
          <a:p>
            <a:endParaRPr lang="en-US" sz="13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analizzando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come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fattori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interagiscono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loro e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determinano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l'efficacia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degli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LLM.</a:t>
            </a:r>
            <a:endParaRPr lang="en-US" sz="1350" dirty="0"/>
          </a:p>
          <a:p>
            <a:endParaRPr lang="en-US" sz="1350" dirty="0"/>
          </a:p>
          <a:p>
            <a:r>
              <a:rPr lang="it-IT" sz="1200" dirty="0"/>
              <a:t>🎯 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Discuteremo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anche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</a:t>
            </a:r>
            <a:r>
              <a:rPr lang="en-US" sz="13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pratici</a:t>
            </a:r>
            <a:r>
              <a:rPr lang="en-US" sz="13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delle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scaling laws,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evidenziando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sfide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tecniche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ed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economiche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emergono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quando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cerca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scalare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endParaRPr lang="en-US" sz="1350" dirty="0"/>
          </a:p>
          <a:p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dimensioni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sempre </a:t>
            </a:r>
            <a:r>
              <a:rPr lang="en-US" sz="13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maggiori</a:t>
            </a: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7084</Words>
  <Application>Microsoft Office PowerPoint</Application>
  <PresentationFormat>Presentazione su schermo (16:9)</PresentationFormat>
  <Paragraphs>694</Paragraphs>
  <Slides>57</Slides>
  <Notes>57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62" baseType="lpstr">
      <vt:lpstr>Arial</vt:lpstr>
      <vt:lpstr>Calibri</vt:lpstr>
      <vt:lpstr>Noto Sans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nazads</cp:lastModifiedBy>
  <cp:revision>70</cp:revision>
  <dcterms:created xsi:type="dcterms:W3CDTF">2025-09-27T10:55:09Z</dcterms:created>
  <dcterms:modified xsi:type="dcterms:W3CDTF">2025-10-29T17:27:13Z</dcterms:modified>
</cp:coreProperties>
</file>